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x="18288000" cy="10287000"/>
  <p:notesSz cx="6858000" cy="9144000"/>
  <p:embeddedFontLst>
    <p:embeddedFont>
      <p:font typeface="Montserrat Bold" charset="1" panose="00000800000000000000"/>
      <p:regular r:id="rId19"/>
    </p:embeddedFont>
    <p:embeddedFont>
      <p:font typeface="Montserrat" charset="1" panose="00000500000000000000"/>
      <p:regular r:id="rId20"/>
    </p:embeddedFont>
    <p:embeddedFont>
      <p:font typeface="Open Sans" charset="1" panose="00000000000000000000"/>
      <p:regular r:id="rId21"/>
    </p:embeddedFont>
    <p:embeddedFont>
      <p:font typeface="Poppins Bold" charset="1" panose="00000800000000000000"/>
      <p:regular r:id="rId22"/>
    </p:embeddedFont>
    <p:embeddedFont>
      <p:font typeface="Open Sans Bold" charset="1" panose="00000000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jpeg>
</file>

<file path=ppt/media/image12.jpeg>
</file>

<file path=ppt/media/image13.jpeg>
</file>

<file path=ppt/media/image14.jpeg>
</file>

<file path=ppt/media/image15.jpeg>
</file>

<file path=ppt/media/image2.sv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jpe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3.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4.jpeg" Type="http://schemas.openxmlformats.org/officeDocument/2006/relationships/image"/><Relationship Id="rId5" Target="../media/image15.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 Id="rId3" Target="../media/image4.jpe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jpeg" Type="http://schemas.openxmlformats.org/officeDocument/2006/relationships/image"/><Relationship Id="rId5"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0.jpeg" Type="http://schemas.openxmlformats.org/officeDocument/2006/relationships/image"/><Relationship Id="rId5"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2770864" y="3317589"/>
            <a:ext cx="12746271" cy="3819555"/>
          </a:xfrm>
          <a:prstGeom prst="rect">
            <a:avLst/>
          </a:prstGeom>
        </p:spPr>
        <p:txBody>
          <a:bodyPr anchor="t" rtlCol="false" tIns="0" lIns="0" bIns="0" rIns="0">
            <a:spAutoFit/>
          </a:bodyPr>
          <a:lstStyle/>
          <a:p>
            <a:pPr algn="ctr">
              <a:lnSpc>
                <a:spcPts val="14852"/>
              </a:lnSpc>
            </a:pPr>
            <a:r>
              <a:rPr lang="en-US" b="true" sz="13502">
                <a:solidFill>
                  <a:srgbClr val="FFFFFF"/>
                </a:solidFill>
                <a:latin typeface="Montserrat Bold"/>
                <a:ea typeface="Montserrat Bold"/>
                <a:cs typeface="Montserrat Bold"/>
                <a:sym typeface="Montserrat Bold"/>
              </a:rPr>
              <a:t>DIGITAL MARKETING</a:t>
            </a:r>
          </a:p>
        </p:txBody>
      </p:sp>
      <p:sp>
        <p:nvSpPr>
          <p:cNvPr name="Freeform 3" id="3"/>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4" id="4"/>
          <p:cNvSpPr/>
          <p:nvPr/>
        </p:nvSpPr>
        <p:spPr>
          <a:xfrm>
            <a:off x="7558567" y="7922448"/>
            <a:ext cx="6989044" cy="0"/>
          </a:xfrm>
          <a:prstGeom prst="line">
            <a:avLst/>
          </a:prstGeom>
          <a:ln cap="flat" w="66675">
            <a:gradFill>
              <a:gsLst>
                <a:gs pos="0">
                  <a:srgbClr val="4EA46A">
                    <a:alpha val="100000"/>
                  </a:srgbClr>
                </a:gs>
                <a:gs pos="100000">
                  <a:srgbClr val="005C57">
                    <a:alpha val="100000"/>
                  </a:srgbClr>
                </a:gs>
              </a:gsLst>
              <a:lin ang="0"/>
            </a:gradFill>
            <a:prstDash val="solid"/>
            <a:headEnd type="none" len="sm" w="sm"/>
            <a:tailEnd type="none" len="sm" w="sm"/>
          </a:ln>
        </p:spPr>
      </p:sp>
      <p:grpSp>
        <p:nvGrpSpPr>
          <p:cNvPr name="Group 5" id="5"/>
          <p:cNvGrpSpPr/>
          <p:nvPr/>
        </p:nvGrpSpPr>
        <p:grpSpPr>
          <a:xfrm rot="0">
            <a:off x="3740388" y="7553825"/>
            <a:ext cx="3981900" cy="737246"/>
            <a:chOff x="0" y="0"/>
            <a:chExt cx="2194986" cy="406400"/>
          </a:xfrm>
        </p:grpSpPr>
        <p:sp>
          <p:nvSpPr>
            <p:cNvPr name="Freeform 6" id="6"/>
            <p:cNvSpPr/>
            <p:nvPr/>
          </p:nvSpPr>
          <p:spPr>
            <a:xfrm flipH="false" flipV="false" rot="0">
              <a:off x="0" y="0"/>
              <a:ext cx="2194986" cy="406400"/>
            </a:xfrm>
            <a:custGeom>
              <a:avLst/>
              <a:gdLst/>
              <a:ahLst/>
              <a:cxnLst/>
              <a:rect r="r" b="b" t="t" l="l"/>
              <a:pathLst>
                <a:path h="406400" w="2194986">
                  <a:moveTo>
                    <a:pt x="1991786" y="0"/>
                  </a:moveTo>
                  <a:cubicBezTo>
                    <a:pt x="2104010" y="0"/>
                    <a:pt x="2194986" y="90976"/>
                    <a:pt x="2194986" y="203200"/>
                  </a:cubicBezTo>
                  <a:cubicBezTo>
                    <a:pt x="2194986" y="315424"/>
                    <a:pt x="2104010" y="406400"/>
                    <a:pt x="1991786"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4EA46A">
                    <a:alpha val="100000"/>
                  </a:srgbClr>
                </a:gs>
                <a:gs pos="100000">
                  <a:srgbClr val="005C57">
                    <a:alpha val="100000"/>
                  </a:srgbClr>
                </a:gs>
              </a:gsLst>
              <a:lin ang="0"/>
            </a:gradFill>
            <a:ln cap="sq">
              <a:noFill/>
              <a:prstDash val="solid"/>
              <a:miter/>
            </a:ln>
          </p:spPr>
        </p:sp>
        <p:sp>
          <p:nvSpPr>
            <p:cNvPr name="TextBox 7" id="7"/>
            <p:cNvSpPr txBox="true"/>
            <p:nvPr/>
          </p:nvSpPr>
          <p:spPr>
            <a:xfrm>
              <a:off x="0" y="-47625"/>
              <a:ext cx="2194986" cy="454025"/>
            </a:xfrm>
            <a:prstGeom prst="rect">
              <a:avLst/>
            </a:prstGeom>
          </p:spPr>
          <p:txBody>
            <a:bodyPr anchor="ctr" rtlCol="false" tIns="31690" lIns="31690" bIns="31690" rIns="31690"/>
            <a:lstStyle/>
            <a:p>
              <a:pPr algn="ctr" marL="0" indent="0" lvl="0">
                <a:lnSpc>
                  <a:spcPts val="3220"/>
                </a:lnSpc>
                <a:spcBef>
                  <a:spcPct val="0"/>
                </a:spcBef>
              </a:pPr>
            </a:p>
          </p:txBody>
        </p:sp>
      </p:grpSp>
      <p:grpSp>
        <p:nvGrpSpPr>
          <p:cNvPr name="Group 8" id="8"/>
          <p:cNvGrpSpPr/>
          <p:nvPr/>
        </p:nvGrpSpPr>
        <p:grpSpPr>
          <a:xfrm rot="0">
            <a:off x="1254367" y="8594705"/>
            <a:ext cx="425077" cy="425077"/>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0">
            <a:off x="16429463" y="8593190"/>
            <a:ext cx="293547" cy="293547"/>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4" id="14"/>
          <p:cNvGrpSpPr/>
          <p:nvPr/>
        </p:nvGrpSpPr>
        <p:grpSpPr>
          <a:xfrm rot="0">
            <a:off x="14712738" y="3062301"/>
            <a:ext cx="1137437" cy="1137437"/>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6" id="16"/>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7" id="17"/>
          <p:cNvGrpSpPr/>
          <p:nvPr/>
        </p:nvGrpSpPr>
        <p:grpSpPr>
          <a:xfrm rot="0">
            <a:off x="15850174" y="4027160"/>
            <a:ext cx="349058" cy="34905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9" id="19"/>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0" id="20"/>
          <p:cNvGrpSpPr/>
          <p:nvPr/>
        </p:nvGrpSpPr>
        <p:grpSpPr>
          <a:xfrm rot="0">
            <a:off x="-418546" y="8807243"/>
            <a:ext cx="1971124" cy="1971124"/>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2" id="22"/>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3" id="23"/>
          <p:cNvGrpSpPr/>
          <p:nvPr/>
        </p:nvGrpSpPr>
        <p:grpSpPr>
          <a:xfrm rot="0">
            <a:off x="2425708" y="3374103"/>
            <a:ext cx="345156" cy="345156"/>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5" id="2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6" id="26"/>
          <p:cNvGrpSpPr/>
          <p:nvPr/>
        </p:nvGrpSpPr>
        <p:grpSpPr>
          <a:xfrm rot="0">
            <a:off x="2744194" y="3269541"/>
            <a:ext cx="155786" cy="155786"/>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8" id="2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29" id="29"/>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30" id="30"/>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31" id="31"/>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32" id="32"/>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33" id="33"/>
          <p:cNvSpPr txBox="true"/>
          <p:nvPr/>
        </p:nvSpPr>
        <p:spPr>
          <a:xfrm rot="0">
            <a:off x="6362118" y="2779863"/>
            <a:ext cx="5563764" cy="413901"/>
          </a:xfrm>
          <a:prstGeom prst="rect">
            <a:avLst/>
          </a:prstGeom>
        </p:spPr>
        <p:txBody>
          <a:bodyPr anchor="t" rtlCol="false" tIns="0" lIns="0" bIns="0" rIns="0">
            <a:spAutoFit/>
          </a:bodyPr>
          <a:lstStyle/>
          <a:p>
            <a:pPr algn="ctr">
              <a:lnSpc>
                <a:spcPts val="3436"/>
              </a:lnSpc>
            </a:pPr>
            <a:r>
              <a:rPr lang="en-US" b="true" sz="2454" spc="1389">
                <a:solidFill>
                  <a:srgbClr val="4EA46A"/>
                </a:solidFill>
                <a:latin typeface="Montserrat Bold"/>
                <a:ea typeface="Montserrat Bold"/>
                <a:cs typeface="Montserrat Bold"/>
                <a:sym typeface="Montserrat Bold"/>
              </a:rPr>
              <a:t>WELCOME TO</a:t>
            </a:r>
          </a:p>
        </p:txBody>
      </p:sp>
      <p:sp>
        <p:nvSpPr>
          <p:cNvPr name="TextBox 34" id="34"/>
          <p:cNvSpPr txBox="true"/>
          <p:nvPr/>
        </p:nvSpPr>
        <p:spPr>
          <a:xfrm rot="0">
            <a:off x="3982323" y="7691685"/>
            <a:ext cx="3498031" cy="413901"/>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Start Your Slide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4" id="4"/>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5" id="5"/>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6" id="6"/>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7" id="7"/>
          <p:cNvSpPr txBox="true"/>
          <p:nvPr/>
        </p:nvSpPr>
        <p:spPr>
          <a:xfrm rot="0">
            <a:off x="10415332" y="2484903"/>
            <a:ext cx="6269232" cy="3191352"/>
          </a:xfrm>
          <a:prstGeom prst="rect">
            <a:avLst/>
          </a:prstGeom>
        </p:spPr>
        <p:txBody>
          <a:bodyPr anchor="t" rtlCol="false" tIns="0" lIns="0" bIns="0" rIns="0">
            <a:spAutoFit/>
          </a:bodyPr>
          <a:lstStyle/>
          <a:p>
            <a:pPr algn="l">
              <a:lnSpc>
                <a:spcPts val="8377"/>
              </a:lnSpc>
            </a:pPr>
            <a:r>
              <a:rPr lang="en-US" sz="6980" b="true">
                <a:solidFill>
                  <a:srgbClr val="FFFFFF"/>
                </a:solidFill>
                <a:latin typeface="Montserrat Bold"/>
                <a:ea typeface="Montserrat Bold"/>
                <a:cs typeface="Montserrat Bold"/>
                <a:sym typeface="Montserrat Bold"/>
              </a:rPr>
              <a:t>The Role Of AI In Digital Marketing</a:t>
            </a:r>
          </a:p>
        </p:txBody>
      </p:sp>
      <p:sp>
        <p:nvSpPr>
          <p:cNvPr name="TextBox 8" id="8"/>
          <p:cNvSpPr txBox="true"/>
          <p:nvPr/>
        </p:nvSpPr>
        <p:spPr>
          <a:xfrm rot="0">
            <a:off x="10415332" y="6200129"/>
            <a:ext cx="5333151" cy="169227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a:t>
            </a:r>
          </a:p>
        </p:txBody>
      </p:sp>
      <p:grpSp>
        <p:nvGrpSpPr>
          <p:cNvPr name="Group 9" id="9"/>
          <p:cNvGrpSpPr/>
          <p:nvPr/>
        </p:nvGrpSpPr>
        <p:grpSpPr>
          <a:xfrm rot="0">
            <a:off x="10415332" y="8521054"/>
            <a:ext cx="2782031" cy="737246"/>
            <a:chOff x="0" y="0"/>
            <a:chExt cx="1533569" cy="406400"/>
          </a:xfrm>
        </p:grpSpPr>
        <p:sp>
          <p:nvSpPr>
            <p:cNvPr name="Freeform 10" id="10"/>
            <p:cNvSpPr/>
            <p:nvPr/>
          </p:nvSpPr>
          <p:spPr>
            <a:xfrm flipH="false" flipV="false" rot="0">
              <a:off x="0" y="0"/>
              <a:ext cx="1533569" cy="406400"/>
            </a:xfrm>
            <a:custGeom>
              <a:avLst/>
              <a:gdLst/>
              <a:ahLst/>
              <a:cxnLst/>
              <a:rect r="r" b="b" t="t" l="l"/>
              <a:pathLst>
                <a:path h="406400" w="1533569">
                  <a:moveTo>
                    <a:pt x="1330369" y="0"/>
                  </a:moveTo>
                  <a:cubicBezTo>
                    <a:pt x="1442593" y="0"/>
                    <a:pt x="1533569" y="90976"/>
                    <a:pt x="1533569" y="203200"/>
                  </a:cubicBezTo>
                  <a:cubicBezTo>
                    <a:pt x="1533569" y="315424"/>
                    <a:pt x="1442593" y="406400"/>
                    <a:pt x="1330369"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4EA46A">
                    <a:alpha val="100000"/>
                  </a:srgbClr>
                </a:gs>
                <a:gs pos="100000">
                  <a:srgbClr val="005C57">
                    <a:alpha val="100000"/>
                  </a:srgbClr>
                </a:gs>
              </a:gsLst>
              <a:lin ang="0"/>
            </a:gradFill>
            <a:ln cap="sq">
              <a:noFill/>
              <a:prstDash val="solid"/>
              <a:miter/>
            </a:ln>
          </p:spPr>
        </p:sp>
        <p:sp>
          <p:nvSpPr>
            <p:cNvPr name="TextBox 11" id="11"/>
            <p:cNvSpPr txBox="true"/>
            <p:nvPr/>
          </p:nvSpPr>
          <p:spPr>
            <a:xfrm>
              <a:off x="0" y="-47625"/>
              <a:ext cx="1533569" cy="454025"/>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12" id="12"/>
          <p:cNvSpPr txBox="true"/>
          <p:nvPr/>
        </p:nvSpPr>
        <p:spPr>
          <a:xfrm rot="0">
            <a:off x="10584364" y="8659255"/>
            <a:ext cx="2443966" cy="413901"/>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Read More</a:t>
            </a:r>
          </a:p>
        </p:txBody>
      </p:sp>
      <p:grpSp>
        <p:nvGrpSpPr>
          <p:cNvPr name="Group 13" id="13"/>
          <p:cNvGrpSpPr/>
          <p:nvPr/>
        </p:nvGrpSpPr>
        <p:grpSpPr>
          <a:xfrm rot="0">
            <a:off x="4008211" y="2407982"/>
            <a:ext cx="5350208" cy="6850318"/>
            <a:chOff x="0" y="0"/>
            <a:chExt cx="7133611" cy="9133757"/>
          </a:xfrm>
        </p:grpSpPr>
        <p:pic>
          <p:nvPicPr>
            <p:cNvPr name="Picture 14" id="14"/>
            <p:cNvPicPr>
              <a:picLocks noChangeAspect="true"/>
            </p:cNvPicPr>
            <p:nvPr/>
          </p:nvPicPr>
          <p:blipFill>
            <a:blip r:embed="rId4"/>
            <a:srcRect l="0" t="1985" r="0" b="1985"/>
            <a:stretch>
              <a:fillRect/>
            </a:stretch>
          </p:blipFill>
          <p:spPr>
            <a:xfrm flipH="false" flipV="false">
              <a:off x="0" y="0"/>
              <a:ext cx="7133611" cy="9133757"/>
            </a:xfrm>
            <a:prstGeom prst="rect">
              <a:avLst/>
            </a:prstGeom>
          </p:spPr>
        </p:pic>
      </p:grpSp>
      <p:grpSp>
        <p:nvGrpSpPr>
          <p:cNvPr name="Group 15" id="15"/>
          <p:cNvGrpSpPr/>
          <p:nvPr/>
        </p:nvGrpSpPr>
        <p:grpSpPr>
          <a:xfrm rot="0">
            <a:off x="1028700" y="3711858"/>
            <a:ext cx="4865968" cy="4242565"/>
            <a:chOff x="0" y="0"/>
            <a:chExt cx="1281572" cy="1117383"/>
          </a:xfrm>
        </p:grpSpPr>
        <p:sp>
          <p:nvSpPr>
            <p:cNvPr name="Freeform 16" id="16"/>
            <p:cNvSpPr/>
            <p:nvPr/>
          </p:nvSpPr>
          <p:spPr>
            <a:xfrm flipH="false" flipV="false" rot="0">
              <a:off x="0" y="0"/>
              <a:ext cx="1281572" cy="1117383"/>
            </a:xfrm>
            <a:custGeom>
              <a:avLst/>
              <a:gdLst/>
              <a:ahLst/>
              <a:cxnLst/>
              <a:rect r="r" b="b" t="t" l="l"/>
              <a:pathLst>
                <a:path h="1117383" w="1281572">
                  <a:moveTo>
                    <a:pt x="31821" y="0"/>
                  </a:moveTo>
                  <a:lnTo>
                    <a:pt x="1249751" y="0"/>
                  </a:lnTo>
                  <a:cubicBezTo>
                    <a:pt x="1258191" y="0"/>
                    <a:pt x="1266284" y="3353"/>
                    <a:pt x="1272252" y="9320"/>
                  </a:cubicBezTo>
                  <a:cubicBezTo>
                    <a:pt x="1278219" y="15288"/>
                    <a:pt x="1281572" y="23381"/>
                    <a:pt x="1281572" y="31821"/>
                  </a:cubicBezTo>
                  <a:lnTo>
                    <a:pt x="1281572" y="1085563"/>
                  </a:lnTo>
                  <a:cubicBezTo>
                    <a:pt x="1281572" y="1094002"/>
                    <a:pt x="1278219" y="1102096"/>
                    <a:pt x="1272252" y="1108063"/>
                  </a:cubicBezTo>
                  <a:cubicBezTo>
                    <a:pt x="1266284" y="1114031"/>
                    <a:pt x="1258191" y="1117383"/>
                    <a:pt x="1249751" y="1117383"/>
                  </a:cubicBezTo>
                  <a:lnTo>
                    <a:pt x="31821" y="1117383"/>
                  </a:lnTo>
                  <a:cubicBezTo>
                    <a:pt x="23381" y="1117383"/>
                    <a:pt x="15288" y="1114031"/>
                    <a:pt x="9320" y="1108063"/>
                  </a:cubicBezTo>
                  <a:cubicBezTo>
                    <a:pt x="3353" y="1102096"/>
                    <a:pt x="0" y="1094002"/>
                    <a:pt x="0" y="1085563"/>
                  </a:cubicBezTo>
                  <a:lnTo>
                    <a:pt x="0" y="31821"/>
                  </a:lnTo>
                  <a:cubicBezTo>
                    <a:pt x="0" y="23381"/>
                    <a:pt x="3353" y="15288"/>
                    <a:pt x="9320" y="9320"/>
                  </a:cubicBezTo>
                  <a:cubicBezTo>
                    <a:pt x="15288" y="3353"/>
                    <a:pt x="23381" y="0"/>
                    <a:pt x="31821" y="0"/>
                  </a:cubicBezTo>
                  <a:close/>
                </a:path>
              </a:pathLst>
            </a:custGeom>
            <a:gradFill rotWithShape="true">
              <a:gsLst>
                <a:gs pos="0">
                  <a:srgbClr val="4EA46A">
                    <a:alpha val="100000"/>
                  </a:srgbClr>
                </a:gs>
                <a:gs pos="100000">
                  <a:srgbClr val="005C57">
                    <a:alpha val="100000"/>
                  </a:srgbClr>
                </a:gs>
              </a:gsLst>
              <a:lin ang="0"/>
            </a:gradFill>
          </p:spPr>
        </p:sp>
        <p:sp>
          <p:nvSpPr>
            <p:cNvPr name="TextBox 17" id="17"/>
            <p:cNvSpPr txBox="true"/>
            <p:nvPr/>
          </p:nvSpPr>
          <p:spPr>
            <a:xfrm>
              <a:off x="0" y="-28575"/>
              <a:ext cx="1281572" cy="1145958"/>
            </a:xfrm>
            <a:prstGeom prst="rect">
              <a:avLst/>
            </a:prstGeom>
          </p:spPr>
          <p:txBody>
            <a:bodyPr anchor="ctr" rtlCol="false" tIns="50800" lIns="50800" bIns="50800" rIns="50800"/>
            <a:lstStyle/>
            <a:p>
              <a:pPr algn="ctr">
                <a:lnSpc>
                  <a:spcPts val="2799"/>
                </a:lnSpc>
              </a:pPr>
            </a:p>
          </p:txBody>
        </p:sp>
      </p:grpSp>
      <p:sp>
        <p:nvSpPr>
          <p:cNvPr name="TextBox 18" id="18"/>
          <p:cNvSpPr txBox="true"/>
          <p:nvPr/>
        </p:nvSpPr>
        <p:spPr>
          <a:xfrm rot="0">
            <a:off x="1563838" y="4206342"/>
            <a:ext cx="3795692" cy="389255"/>
          </a:xfrm>
          <a:prstGeom prst="rect">
            <a:avLst/>
          </a:prstGeom>
        </p:spPr>
        <p:txBody>
          <a:bodyPr anchor="t" rtlCol="false" tIns="0" lIns="0" bIns="0" rIns="0">
            <a:spAutoFit/>
          </a:bodyPr>
          <a:lstStyle/>
          <a:p>
            <a:pPr algn="ctr">
              <a:lnSpc>
                <a:spcPts val="3220"/>
              </a:lnSpc>
            </a:pPr>
            <a:r>
              <a:rPr lang="en-US" b="true" sz="2300" spc="147">
                <a:solidFill>
                  <a:srgbClr val="FFFFFF"/>
                </a:solidFill>
                <a:latin typeface="Montserrat Bold"/>
                <a:ea typeface="Montserrat Bold"/>
                <a:cs typeface="Montserrat Bold"/>
                <a:sym typeface="Montserrat Bold"/>
              </a:rPr>
              <a:t>Personalization</a:t>
            </a:r>
          </a:p>
        </p:txBody>
      </p:sp>
      <p:sp>
        <p:nvSpPr>
          <p:cNvPr name="TextBox 19" id="19"/>
          <p:cNvSpPr txBox="true"/>
          <p:nvPr/>
        </p:nvSpPr>
        <p:spPr>
          <a:xfrm rot="0">
            <a:off x="1563838" y="4835931"/>
            <a:ext cx="3795692" cy="2549525"/>
          </a:xfrm>
          <a:prstGeom prst="rect">
            <a:avLst/>
          </a:prstGeom>
        </p:spPr>
        <p:txBody>
          <a:bodyPr anchor="t" rtlCol="false" tIns="0" lIns="0" bIns="0" rIns="0">
            <a:spAutoFit/>
          </a:bodyPr>
          <a:lstStyle/>
          <a:p>
            <a:pPr algn="ctr"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a:t>
            </a:r>
          </a:p>
        </p:txBody>
      </p:sp>
      <p:grpSp>
        <p:nvGrpSpPr>
          <p:cNvPr name="Group 20" id="20"/>
          <p:cNvGrpSpPr/>
          <p:nvPr/>
        </p:nvGrpSpPr>
        <p:grpSpPr>
          <a:xfrm rot="0">
            <a:off x="9983700" y="1325788"/>
            <a:ext cx="223236" cy="223236"/>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2" id="22"/>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3" id="23"/>
          <p:cNvGrpSpPr/>
          <p:nvPr/>
        </p:nvGrpSpPr>
        <p:grpSpPr>
          <a:xfrm rot="0">
            <a:off x="16684564" y="5959748"/>
            <a:ext cx="345156" cy="345156"/>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5" id="2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6" id="26"/>
          <p:cNvGrpSpPr/>
          <p:nvPr/>
        </p:nvGrpSpPr>
        <p:grpSpPr>
          <a:xfrm rot="0">
            <a:off x="16684564" y="9301438"/>
            <a:ext cx="1971124" cy="1971124"/>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8" id="2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4" id="4"/>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5" id="5"/>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6" id="6"/>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7" id="7"/>
          <p:cNvSpPr txBox="true"/>
          <p:nvPr/>
        </p:nvSpPr>
        <p:spPr>
          <a:xfrm rot="0">
            <a:off x="1650615" y="2680749"/>
            <a:ext cx="10172987" cy="2127568"/>
          </a:xfrm>
          <a:prstGeom prst="rect">
            <a:avLst/>
          </a:prstGeom>
        </p:spPr>
        <p:txBody>
          <a:bodyPr anchor="t" rtlCol="false" tIns="0" lIns="0" bIns="0" rIns="0">
            <a:spAutoFit/>
          </a:bodyPr>
          <a:lstStyle/>
          <a:p>
            <a:pPr algn="l">
              <a:lnSpc>
                <a:spcPts val="8377"/>
              </a:lnSpc>
            </a:pPr>
            <a:r>
              <a:rPr lang="en-US" sz="6980" b="true">
                <a:solidFill>
                  <a:srgbClr val="FFFFFF"/>
                </a:solidFill>
                <a:latin typeface="Montserrat Bold"/>
                <a:ea typeface="Montserrat Bold"/>
                <a:cs typeface="Montserrat Bold"/>
                <a:sym typeface="Montserrat Bold"/>
              </a:rPr>
              <a:t>Attract Customers Through advertising</a:t>
            </a:r>
          </a:p>
        </p:txBody>
      </p:sp>
      <p:grpSp>
        <p:nvGrpSpPr>
          <p:cNvPr name="Group 8" id="8"/>
          <p:cNvGrpSpPr/>
          <p:nvPr/>
        </p:nvGrpSpPr>
        <p:grpSpPr>
          <a:xfrm rot="0">
            <a:off x="1679444" y="5554201"/>
            <a:ext cx="15579856" cy="3704099"/>
            <a:chOff x="0" y="0"/>
            <a:chExt cx="20773142" cy="4938798"/>
          </a:xfrm>
        </p:grpSpPr>
        <p:pic>
          <p:nvPicPr>
            <p:cNvPr name="Picture 9" id="9"/>
            <p:cNvPicPr>
              <a:picLocks noChangeAspect="true"/>
            </p:cNvPicPr>
            <p:nvPr/>
          </p:nvPicPr>
          <p:blipFill>
            <a:blip r:embed="rId4"/>
            <a:srcRect l="0" t="64337" r="0" b="0"/>
            <a:stretch>
              <a:fillRect/>
            </a:stretch>
          </p:blipFill>
          <p:spPr>
            <a:xfrm flipH="false" flipV="false">
              <a:off x="0" y="0"/>
              <a:ext cx="20773142" cy="4938798"/>
            </a:xfrm>
            <a:prstGeom prst="rect">
              <a:avLst/>
            </a:prstGeom>
          </p:spPr>
        </p:pic>
      </p:grpSp>
      <p:sp>
        <p:nvSpPr>
          <p:cNvPr name="TextBox 10" id="10"/>
          <p:cNvSpPr txBox="true"/>
          <p:nvPr/>
        </p:nvSpPr>
        <p:spPr>
          <a:xfrm rot="0">
            <a:off x="11970708" y="2846008"/>
            <a:ext cx="5288592" cy="169227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a:t>
            </a:r>
          </a:p>
        </p:txBody>
      </p:sp>
      <p:grpSp>
        <p:nvGrpSpPr>
          <p:cNvPr name="Group 11" id="11"/>
          <p:cNvGrpSpPr/>
          <p:nvPr/>
        </p:nvGrpSpPr>
        <p:grpSpPr>
          <a:xfrm rot="0">
            <a:off x="8789227" y="1714563"/>
            <a:ext cx="223236" cy="223236"/>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4" id="14"/>
          <p:cNvGrpSpPr/>
          <p:nvPr/>
        </p:nvGrpSpPr>
        <p:grpSpPr>
          <a:xfrm rot="0">
            <a:off x="18070568" y="5028591"/>
            <a:ext cx="434864" cy="434864"/>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6" id="16"/>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7" id="17"/>
          <p:cNvGrpSpPr/>
          <p:nvPr/>
        </p:nvGrpSpPr>
        <p:grpSpPr>
          <a:xfrm rot="0">
            <a:off x="-320509" y="9301438"/>
            <a:ext cx="1971124" cy="1971124"/>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9" id="19"/>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4" id="4"/>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5" id="5"/>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6" id="6"/>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7" id="7"/>
          <p:cNvSpPr txBox="true"/>
          <p:nvPr/>
        </p:nvSpPr>
        <p:spPr>
          <a:xfrm rot="0">
            <a:off x="10351177" y="6396005"/>
            <a:ext cx="4819891" cy="406400"/>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69804"/>
                  </a:srgbClr>
                </a:solidFill>
                <a:latin typeface="Open Sans"/>
                <a:ea typeface="Open Sans"/>
                <a:cs typeface="Open Sans"/>
                <a:sym typeface="Open Sans"/>
              </a:rPr>
              <a:t>123 Anywhere St., Any City, ST 12345</a:t>
            </a:r>
          </a:p>
        </p:txBody>
      </p:sp>
      <p:sp>
        <p:nvSpPr>
          <p:cNvPr name="TextBox 8" id="8"/>
          <p:cNvSpPr txBox="true"/>
          <p:nvPr/>
        </p:nvSpPr>
        <p:spPr>
          <a:xfrm rot="0">
            <a:off x="10351177" y="5678489"/>
            <a:ext cx="2553751" cy="498599"/>
          </a:xfrm>
          <a:prstGeom prst="rect">
            <a:avLst/>
          </a:prstGeom>
        </p:spPr>
        <p:txBody>
          <a:bodyPr anchor="t" rtlCol="false" tIns="0" lIns="0" bIns="0" rIns="0">
            <a:spAutoFit/>
          </a:bodyPr>
          <a:lstStyle/>
          <a:p>
            <a:pPr algn="l" marL="0" indent="0" lvl="0">
              <a:lnSpc>
                <a:spcPts val="4248"/>
              </a:lnSpc>
              <a:spcBef>
                <a:spcPct val="0"/>
              </a:spcBef>
            </a:pPr>
            <a:r>
              <a:rPr lang="en-US" b="true" sz="2498">
                <a:solidFill>
                  <a:srgbClr val="4EA46A"/>
                </a:solidFill>
                <a:latin typeface="Open Sans Bold"/>
                <a:ea typeface="Open Sans Bold"/>
                <a:cs typeface="Open Sans Bold"/>
                <a:sym typeface="Open Sans Bold"/>
              </a:rPr>
              <a:t>Our Address :</a:t>
            </a:r>
          </a:p>
        </p:txBody>
      </p:sp>
      <p:sp>
        <p:nvSpPr>
          <p:cNvPr name="TextBox 9" id="9"/>
          <p:cNvSpPr txBox="true"/>
          <p:nvPr/>
        </p:nvSpPr>
        <p:spPr>
          <a:xfrm rot="0">
            <a:off x="10356792" y="7905514"/>
            <a:ext cx="4819891" cy="406400"/>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69804"/>
                  </a:srgbClr>
                </a:solidFill>
                <a:latin typeface="Open Sans"/>
                <a:ea typeface="Open Sans"/>
                <a:cs typeface="Open Sans"/>
                <a:sym typeface="Open Sans"/>
              </a:rPr>
              <a:t>+123-456-7890 / 123-456-7890</a:t>
            </a:r>
          </a:p>
        </p:txBody>
      </p:sp>
      <p:sp>
        <p:nvSpPr>
          <p:cNvPr name="TextBox 10" id="10"/>
          <p:cNvSpPr txBox="true"/>
          <p:nvPr/>
        </p:nvSpPr>
        <p:spPr>
          <a:xfrm rot="0">
            <a:off x="10356792" y="7187998"/>
            <a:ext cx="2553751" cy="498599"/>
          </a:xfrm>
          <a:prstGeom prst="rect">
            <a:avLst/>
          </a:prstGeom>
        </p:spPr>
        <p:txBody>
          <a:bodyPr anchor="t" rtlCol="false" tIns="0" lIns="0" bIns="0" rIns="0">
            <a:spAutoFit/>
          </a:bodyPr>
          <a:lstStyle/>
          <a:p>
            <a:pPr algn="l" marL="0" indent="0" lvl="0">
              <a:lnSpc>
                <a:spcPts val="4248"/>
              </a:lnSpc>
              <a:spcBef>
                <a:spcPct val="0"/>
              </a:spcBef>
            </a:pPr>
            <a:r>
              <a:rPr lang="en-US" b="true" sz="2498">
                <a:solidFill>
                  <a:srgbClr val="4EA46A"/>
                </a:solidFill>
                <a:latin typeface="Open Sans Bold"/>
                <a:ea typeface="Open Sans Bold"/>
                <a:cs typeface="Open Sans Bold"/>
                <a:sym typeface="Open Sans Bold"/>
              </a:rPr>
              <a:t>Our Phone :</a:t>
            </a:r>
          </a:p>
        </p:txBody>
      </p:sp>
      <p:sp>
        <p:nvSpPr>
          <p:cNvPr name="TextBox 11" id="11"/>
          <p:cNvSpPr txBox="true"/>
          <p:nvPr/>
        </p:nvSpPr>
        <p:spPr>
          <a:xfrm rot="0">
            <a:off x="10351177" y="3165327"/>
            <a:ext cx="6497534" cy="2127568"/>
          </a:xfrm>
          <a:prstGeom prst="rect">
            <a:avLst/>
          </a:prstGeom>
        </p:spPr>
        <p:txBody>
          <a:bodyPr anchor="t" rtlCol="false" tIns="0" lIns="0" bIns="0" rIns="0">
            <a:spAutoFit/>
          </a:bodyPr>
          <a:lstStyle/>
          <a:p>
            <a:pPr algn="l">
              <a:lnSpc>
                <a:spcPts val="8377"/>
              </a:lnSpc>
            </a:pPr>
            <a:r>
              <a:rPr lang="en-US" sz="6980" b="true">
                <a:solidFill>
                  <a:srgbClr val="FFFFFF"/>
                </a:solidFill>
                <a:latin typeface="Montserrat Bold"/>
                <a:ea typeface="Montserrat Bold"/>
                <a:cs typeface="Montserrat Bold"/>
                <a:sym typeface="Montserrat Bold"/>
              </a:rPr>
              <a:t>Our Contact Information</a:t>
            </a:r>
          </a:p>
        </p:txBody>
      </p:sp>
      <p:grpSp>
        <p:nvGrpSpPr>
          <p:cNvPr name="Group 12" id="12"/>
          <p:cNvGrpSpPr/>
          <p:nvPr/>
        </p:nvGrpSpPr>
        <p:grpSpPr>
          <a:xfrm rot="0">
            <a:off x="4488199" y="2675731"/>
            <a:ext cx="4849921" cy="6343784"/>
            <a:chOff x="0" y="0"/>
            <a:chExt cx="6466561" cy="8458378"/>
          </a:xfrm>
        </p:grpSpPr>
        <p:pic>
          <p:nvPicPr>
            <p:cNvPr name="Picture 13" id="13"/>
            <p:cNvPicPr>
              <a:picLocks noChangeAspect="true"/>
            </p:cNvPicPr>
            <p:nvPr/>
          </p:nvPicPr>
          <p:blipFill>
            <a:blip r:embed="rId4"/>
            <a:srcRect l="0" t="6426" r="0" b="6426"/>
            <a:stretch>
              <a:fillRect/>
            </a:stretch>
          </p:blipFill>
          <p:spPr>
            <a:xfrm flipH="false" flipV="false">
              <a:off x="0" y="0"/>
              <a:ext cx="6466561" cy="8458378"/>
            </a:xfrm>
            <a:prstGeom prst="rect">
              <a:avLst/>
            </a:prstGeom>
          </p:spPr>
        </p:pic>
      </p:grpSp>
      <p:grpSp>
        <p:nvGrpSpPr>
          <p:cNvPr name="Group 14" id="14"/>
          <p:cNvGrpSpPr/>
          <p:nvPr/>
        </p:nvGrpSpPr>
        <p:grpSpPr>
          <a:xfrm rot="0">
            <a:off x="-745517" y="2675731"/>
            <a:ext cx="4849921" cy="6343784"/>
            <a:chOff x="0" y="0"/>
            <a:chExt cx="6466561" cy="8458378"/>
          </a:xfrm>
        </p:grpSpPr>
        <p:pic>
          <p:nvPicPr>
            <p:cNvPr name="Picture 15" id="15"/>
            <p:cNvPicPr>
              <a:picLocks noChangeAspect="true"/>
            </p:cNvPicPr>
            <p:nvPr/>
          </p:nvPicPr>
          <p:blipFill>
            <a:blip r:embed="rId5"/>
            <a:srcRect l="0" t="6426" r="0" b="6426"/>
            <a:stretch>
              <a:fillRect/>
            </a:stretch>
          </p:blipFill>
          <p:spPr>
            <a:xfrm flipH="false" flipV="false">
              <a:off x="0" y="0"/>
              <a:ext cx="6466561" cy="8458378"/>
            </a:xfrm>
            <a:prstGeom prst="rect">
              <a:avLst/>
            </a:prstGeom>
          </p:spPr>
        </p:pic>
      </p:grpSp>
      <p:grpSp>
        <p:nvGrpSpPr>
          <p:cNvPr name="Group 16" id="16"/>
          <p:cNvGrpSpPr/>
          <p:nvPr/>
        </p:nvGrpSpPr>
        <p:grpSpPr>
          <a:xfrm rot="0">
            <a:off x="10133555" y="1808616"/>
            <a:ext cx="223236" cy="22323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16109828" y="6802405"/>
            <a:ext cx="345156" cy="345156"/>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2" id="22"/>
          <p:cNvGrpSpPr/>
          <p:nvPr/>
        </p:nvGrpSpPr>
        <p:grpSpPr>
          <a:xfrm rot="0">
            <a:off x="16684564" y="9301438"/>
            <a:ext cx="1971124" cy="1971124"/>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4" id="2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AutoShape 3" id="3"/>
          <p:cNvSpPr/>
          <p:nvPr/>
        </p:nvSpPr>
        <p:spPr>
          <a:xfrm>
            <a:off x="4765560" y="7841682"/>
            <a:ext cx="6337256" cy="0"/>
          </a:xfrm>
          <a:prstGeom prst="line">
            <a:avLst/>
          </a:prstGeom>
          <a:ln cap="flat" w="66675">
            <a:gradFill>
              <a:gsLst>
                <a:gs pos="0">
                  <a:srgbClr val="4EA46A">
                    <a:alpha val="100000"/>
                  </a:srgbClr>
                </a:gs>
                <a:gs pos="100000">
                  <a:srgbClr val="005C57">
                    <a:alpha val="100000"/>
                  </a:srgbClr>
                </a:gs>
              </a:gsLst>
              <a:lin ang="0"/>
            </a:gradFill>
            <a:prstDash val="solid"/>
            <a:headEnd type="none" len="sm" w="sm"/>
            <a:tailEnd type="none" len="sm" w="sm"/>
          </a:ln>
        </p:spPr>
      </p:sp>
      <p:grpSp>
        <p:nvGrpSpPr>
          <p:cNvPr name="Group 4" id="4"/>
          <p:cNvGrpSpPr/>
          <p:nvPr/>
        </p:nvGrpSpPr>
        <p:grpSpPr>
          <a:xfrm rot="0">
            <a:off x="1880696" y="7473060"/>
            <a:ext cx="3047228" cy="737246"/>
            <a:chOff x="0" y="0"/>
            <a:chExt cx="1679757" cy="406400"/>
          </a:xfrm>
        </p:grpSpPr>
        <p:sp>
          <p:nvSpPr>
            <p:cNvPr name="Freeform 5" id="5"/>
            <p:cNvSpPr/>
            <p:nvPr/>
          </p:nvSpPr>
          <p:spPr>
            <a:xfrm flipH="false" flipV="false" rot="0">
              <a:off x="0" y="0"/>
              <a:ext cx="1679757" cy="406400"/>
            </a:xfrm>
            <a:custGeom>
              <a:avLst/>
              <a:gdLst/>
              <a:ahLst/>
              <a:cxnLst/>
              <a:rect r="r" b="b" t="t" l="l"/>
              <a:pathLst>
                <a:path h="406400" w="1679757">
                  <a:moveTo>
                    <a:pt x="1476557" y="0"/>
                  </a:moveTo>
                  <a:cubicBezTo>
                    <a:pt x="1588781" y="0"/>
                    <a:pt x="1679757" y="90976"/>
                    <a:pt x="1679757" y="203200"/>
                  </a:cubicBezTo>
                  <a:cubicBezTo>
                    <a:pt x="1679757" y="315424"/>
                    <a:pt x="1588781" y="406400"/>
                    <a:pt x="1476557"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4EA46A">
                    <a:alpha val="100000"/>
                  </a:srgbClr>
                </a:gs>
                <a:gs pos="100000">
                  <a:srgbClr val="005C57">
                    <a:alpha val="100000"/>
                  </a:srgbClr>
                </a:gs>
              </a:gsLst>
              <a:lin ang="0"/>
            </a:gradFill>
            <a:ln cap="sq">
              <a:noFill/>
              <a:prstDash val="solid"/>
              <a:miter/>
            </a:ln>
          </p:spPr>
        </p:sp>
        <p:sp>
          <p:nvSpPr>
            <p:cNvPr name="TextBox 6" id="6"/>
            <p:cNvSpPr txBox="true"/>
            <p:nvPr/>
          </p:nvSpPr>
          <p:spPr>
            <a:xfrm>
              <a:off x="0" y="-47625"/>
              <a:ext cx="1679757" cy="454025"/>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7" id="7"/>
          <p:cNvSpPr txBox="true"/>
          <p:nvPr/>
        </p:nvSpPr>
        <p:spPr>
          <a:xfrm rot="0">
            <a:off x="1880696" y="3252136"/>
            <a:ext cx="12682850" cy="3748687"/>
          </a:xfrm>
          <a:prstGeom prst="rect">
            <a:avLst/>
          </a:prstGeom>
        </p:spPr>
        <p:txBody>
          <a:bodyPr anchor="t" rtlCol="false" tIns="0" lIns="0" bIns="0" rIns="0">
            <a:spAutoFit/>
          </a:bodyPr>
          <a:lstStyle/>
          <a:p>
            <a:pPr algn="l">
              <a:lnSpc>
                <a:spcPts val="14635"/>
              </a:lnSpc>
            </a:pPr>
            <a:r>
              <a:rPr lang="en-US" sz="13304" b="true">
                <a:solidFill>
                  <a:srgbClr val="FFFFFF"/>
                </a:solidFill>
                <a:latin typeface="Montserrat Bold"/>
                <a:ea typeface="Montserrat Bold"/>
                <a:cs typeface="Montserrat Bold"/>
                <a:sym typeface="Montserrat Bold"/>
              </a:rPr>
              <a:t>Thank You For Attention</a:t>
            </a:r>
          </a:p>
        </p:txBody>
      </p:sp>
      <p:sp>
        <p:nvSpPr>
          <p:cNvPr name="TextBox 8" id="8"/>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9" id="9"/>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10" id="10"/>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11" id="11"/>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12" id="12"/>
          <p:cNvSpPr txBox="true"/>
          <p:nvPr/>
        </p:nvSpPr>
        <p:spPr>
          <a:xfrm rot="0">
            <a:off x="2102259" y="7610920"/>
            <a:ext cx="2663301" cy="413901"/>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See You Next</a:t>
            </a:r>
          </a:p>
        </p:txBody>
      </p:sp>
      <p:grpSp>
        <p:nvGrpSpPr>
          <p:cNvPr name="Group 13" id="13"/>
          <p:cNvGrpSpPr/>
          <p:nvPr/>
        </p:nvGrpSpPr>
        <p:grpSpPr>
          <a:xfrm rot="0">
            <a:off x="1254367" y="8594705"/>
            <a:ext cx="425077" cy="425077"/>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7382629" y="9054460"/>
            <a:ext cx="203840" cy="203840"/>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13836531" y="3923285"/>
            <a:ext cx="412262" cy="412262"/>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2" id="22"/>
          <p:cNvGrpSpPr/>
          <p:nvPr/>
        </p:nvGrpSpPr>
        <p:grpSpPr>
          <a:xfrm rot="0">
            <a:off x="-418546" y="8807243"/>
            <a:ext cx="1971124" cy="1971124"/>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4" id="2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grpSp>
        <p:nvGrpSpPr>
          <p:cNvPr name="Group 2" id="2"/>
          <p:cNvGrpSpPr/>
          <p:nvPr/>
        </p:nvGrpSpPr>
        <p:grpSpPr>
          <a:xfrm rot="0">
            <a:off x="-623648" y="2407982"/>
            <a:ext cx="5360060" cy="6850318"/>
            <a:chOff x="0" y="0"/>
            <a:chExt cx="7146747" cy="9133757"/>
          </a:xfrm>
        </p:grpSpPr>
        <p:pic>
          <p:nvPicPr>
            <p:cNvPr name="Picture 3" id="3"/>
            <p:cNvPicPr>
              <a:picLocks noChangeAspect="true"/>
            </p:cNvPicPr>
            <p:nvPr/>
          </p:nvPicPr>
          <p:blipFill>
            <a:blip r:embed="rId2"/>
            <a:srcRect l="1248" t="0" r="1248" b="0"/>
            <a:stretch>
              <a:fillRect/>
            </a:stretch>
          </p:blipFill>
          <p:spPr>
            <a:xfrm flipH="false" flipV="false">
              <a:off x="0" y="0"/>
              <a:ext cx="7146747" cy="9133757"/>
            </a:xfrm>
            <a:prstGeom prst="rect">
              <a:avLst/>
            </a:prstGeom>
          </p:spPr>
        </p:pic>
      </p:grpSp>
      <p:grpSp>
        <p:nvGrpSpPr>
          <p:cNvPr name="Group 4" id="4"/>
          <p:cNvGrpSpPr/>
          <p:nvPr/>
        </p:nvGrpSpPr>
        <p:grpSpPr>
          <a:xfrm rot="0">
            <a:off x="2986995" y="3591500"/>
            <a:ext cx="3498835" cy="4483282"/>
            <a:chOff x="0" y="0"/>
            <a:chExt cx="4665113" cy="5977710"/>
          </a:xfrm>
        </p:grpSpPr>
        <p:pic>
          <p:nvPicPr>
            <p:cNvPr name="Picture 5" id="5"/>
            <p:cNvPicPr>
              <a:picLocks noChangeAspect="true"/>
            </p:cNvPicPr>
            <p:nvPr/>
          </p:nvPicPr>
          <p:blipFill>
            <a:blip r:embed="rId3"/>
            <a:srcRect l="0" t="7234" r="0" b="7234"/>
            <a:stretch>
              <a:fillRect/>
            </a:stretch>
          </p:blipFill>
          <p:spPr>
            <a:xfrm flipH="false" flipV="false">
              <a:off x="0" y="0"/>
              <a:ext cx="4665113" cy="5977710"/>
            </a:xfrm>
            <a:prstGeom prst="rect">
              <a:avLst/>
            </a:prstGeom>
          </p:spPr>
        </p:pic>
      </p:grpSp>
      <p:sp>
        <p:nvSpPr>
          <p:cNvPr name="TextBox 6" id="6"/>
          <p:cNvSpPr txBox="true"/>
          <p:nvPr/>
        </p:nvSpPr>
        <p:spPr>
          <a:xfrm rot="0">
            <a:off x="7555769" y="3046163"/>
            <a:ext cx="8415794" cy="3191352"/>
          </a:xfrm>
          <a:prstGeom prst="rect">
            <a:avLst/>
          </a:prstGeom>
        </p:spPr>
        <p:txBody>
          <a:bodyPr anchor="t" rtlCol="false" tIns="0" lIns="0" bIns="0" rIns="0">
            <a:spAutoFit/>
          </a:bodyPr>
          <a:lstStyle/>
          <a:p>
            <a:pPr algn="l">
              <a:lnSpc>
                <a:spcPts val="8377"/>
              </a:lnSpc>
            </a:pPr>
            <a:r>
              <a:rPr lang="en-US" sz="6980" b="true">
                <a:solidFill>
                  <a:srgbClr val="FFFFFF"/>
                </a:solidFill>
                <a:latin typeface="Montserrat Bold"/>
                <a:ea typeface="Montserrat Bold"/>
                <a:cs typeface="Montserrat Bold"/>
                <a:sym typeface="Montserrat Bold"/>
              </a:rPr>
              <a:t>Increasing Brand Awareness With Social Media</a:t>
            </a:r>
          </a:p>
        </p:txBody>
      </p:sp>
      <p:sp>
        <p:nvSpPr>
          <p:cNvPr name="Freeform 7" id="7"/>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8" id="8"/>
          <p:cNvGrpSpPr/>
          <p:nvPr/>
        </p:nvGrpSpPr>
        <p:grpSpPr>
          <a:xfrm rot="0">
            <a:off x="16684564" y="9301438"/>
            <a:ext cx="1971124" cy="1971124"/>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11" id="11"/>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12" id="12"/>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13" id="13"/>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14" id="14"/>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15" id="15"/>
          <p:cNvSpPr txBox="true"/>
          <p:nvPr/>
        </p:nvSpPr>
        <p:spPr>
          <a:xfrm rot="0">
            <a:off x="7555769" y="6709814"/>
            <a:ext cx="9032971" cy="126365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 Etiam vehicula hendrerit aliquet. Donec sed nulla dapibus</a:t>
            </a:r>
          </a:p>
        </p:txBody>
      </p:sp>
      <p:grpSp>
        <p:nvGrpSpPr>
          <p:cNvPr name="Group 16" id="16"/>
          <p:cNvGrpSpPr/>
          <p:nvPr/>
        </p:nvGrpSpPr>
        <p:grpSpPr>
          <a:xfrm rot="0">
            <a:off x="8490180" y="2071380"/>
            <a:ext cx="223236" cy="22323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16684564" y="8712272"/>
            <a:ext cx="1092056" cy="1092056"/>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4" id="4"/>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5" id="5"/>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6" id="6"/>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7" id="7"/>
          <p:cNvSpPr txBox="true"/>
          <p:nvPr/>
        </p:nvSpPr>
        <p:spPr>
          <a:xfrm rot="0">
            <a:off x="1880696" y="2728948"/>
            <a:ext cx="8983857" cy="2127568"/>
          </a:xfrm>
          <a:prstGeom prst="rect">
            <a:avLst/>
          </a:prstGeom>
        </p:spPr>
        <p:txBody>
          <a:bodyPr anchor="t" rtlCol="false" tIns="0" lIns="0" bIns="0" rIns="0">
            <a:spAutoFit/>
          </a:bodyPr>
          <a:lstStyle/>
          <a:p>
            <a:pPr algn="l">
              <a:lnSpc>
                <a:spcPts val="8377"/>
              </a:lnSpc>
            </a:pPr>
            <a:r>
              <a:rPr lang="en-US" sz="6980" b="true">
                <a:solidFill>
                  <a:srgbClr val="FFFFFF"/>
                </a:solidFill>
                <a:latin typeface="Montserrat Bold"/>
                <a:ea typeface="Montserrat Bold"/>
                <a:cs typeface="Montserrat Bold"/>
                <a:sym typeface="Montserrat Bold"/>
              </a:rPr>
              <a:t>SEO Strategy For Small Businesses</a:t>
            </a:r>
          </a:p>
        </p:txBody>
      </p:sp>
      <p:grpSp>
        <p:nvGrpSpPr>
          <p:cNvPr name="Group 8" id="8"/>
          <p:cNvGrpSpPr/>
          <p:nvPr/>
        </p:nvGrpSpPr>
        <p:grpSpPr>
          <a:xfrm rot="0">
            <a:off x="1880696" y="7723467"/>
            <a:ext cx="2782031" cy="737246"/>
            <a:chOff x="0" y="0"/>
            <a:chExt cx="1533569" cy="406400"/>
          </a:xfrm>
        </p:grpSpPr>
        <p:sp>
          <p:nvSpPr>
            <p:cNvPr name="Freeform 9" id="9"/>
            <p:cNvSpPr/>
            <p:nvPr/>
          </p:nvSpPr>
          <p:spPr>
            <a:xfrm flipH="false" flipV="false" rot="0">
              <a:off x="0" y="0"/>
              <a:ext cx="1533569" cy="406400"/>
            </a:xfrm>
            <a:custGeom>
              <a:avLst/>
              <a:gdLst/>
              <a:ahLst/>
              <a:cxnLst/>
              <a:rect r="r" b="b" t="t" l="l"/>
              <a:pathLst>
                <a:path h="406400" w="1533569">
                  <a:moveTo>
                    <a:pt x="1330369" y="0"/>
                  </a:moveTo>
                  <a:cubicBezTo>
                    <a:pt x="1442593" y="0"/>
                    <a:pt x="1533569" y="90976"/>
                    <a:pt x="1533569" y="203200"/>
                  </a:cubicBezTo>
                  <a:cubicBezTo>
                    <a:pt x="1533569" y="315424"/>
                    <a:pt x="1442593" y="406400"/>
                    <a:pt x="1330369"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4EA46A">
                    <a:alpha val="100000"/>
                  </a:srgbClr>
                </a:gs>
                <a:gs pos="100000">
                  <a:srgbClr val="005C57">
                    <a:alpha val="100000"/>
                  </a:srgbClr>
                </a:gs>
              </a:gsLst>
              <a:lin ang="0"/>
            </a:gradFill>
            <a:ln cap="sq">
              <a:noFill/>
              <a:prstDash val="solid"/>
              <a:miter/>
            </a:ln>
          </p:spPr>
        </p:sp>
        <p:sp>
          <p:nvSpPr>
            <p:cNvPr name="TextBox 10" id="10"/>
            <p:cNvSpPr txBox="true"/>
            <p:nvPr/>
          </p:nvSpPr>
          <p:spPr>
            <a:xfrm>
              <a:off x="0" y="-47625"/>
              <a:ext cx="1533569" cy="454025"/>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11" id="11"/>
          <p:cNvSpPr txBox="true"/>
          <p:nvPr/>
        </p:nvSpPr>
        <p:spPr>
          <a:xfrm rot="0">
            <a:off x="1880696" y="5297538"/>
            <a:ext cx="5345938" cy="389255"/>
          </a:xfrm>
          <a:prstGeom prst="rect">
            <a:avLst/>
          </a:prstGeom>
        </p:spPr>
        <p:txBody>
          <a:bodyPr anchor="t" rtlCol="false" tIns="0" lIns="0" bIns="0" rIns="0">
            <a:spAutoFit/>
          </a:bodyPr>
          <a:lstStyle/>
          <a:p>
            <a:pPr algn="l">
              <a:lnSpc>
                <a:spcPts val="3220"/>
              </a:lnSpc>
            </a:pPr>
            <a:r>
              <a:rPr lang="en-US" sz="2300" spc="147" b="true">
                <a:solidFill>
                  <a:srgbClr val="4EA46A"/>
                </a:solidFill>
                <a:latin typeface="Montserrat Bold"/>
                <a:ea typeface="Montserrat Bold"/>
                <a:cs typeface="Montserrat Bold"/>
                <a:sym typeface="Montserrat Bold"/>
              </a:rPr>
              <a:t>Relevant Keyword Research</a:t>
            </a:r>
          </a:p>
        </p:txBody>
      </p:sp>
      <p:sp>
        <p:nvSpPr>
          <p:cNvPr name="TextBox 12" id="12"/>
          <p:cNvSpPr txBox="true"/>
          <p:nvPr/>
        </p:nvSpPr>
        <p:spPr>
          <a:xfrm rot="0">
            <a:off x="2049728" y="7861668"/>
            <a:ext cx="2443966" cy="413901"/>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Read More</a:t>
            </a:r>
          </a:p>
        </p:txBody>
      </p:sp>
      <p:sp>
        <p:nvSpPr>
          <p:cNvPr name="TextBox 13" id="13"/>
          <p:cNvSpPr txBox="true"/>
          <p:nvPr/>
        </p:nvSpPr>
        <p:spPr>
          <a:xfrm rot="0">
            <a:off x="1880696" y="5971190"/>
            <a:ext cx="8871816" cy="126365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 Etiam vehicula hendrerit aliquet. Donec sed nulla dapibus</a:t>
            </a:r>
          </a:p>
        </p:txBody>
      </p:sp>
      <p:grpSp>
        <p:nvGrpSpPr>
          <p:cNvPr name="Group 14" id="14"/>
          <p:cNvGrpSpPr/>
          <p:nvPr/>
        </p:nvGrpSpPr>
        <p:grpSpPr>
          <a:xfrm rot="0">
            <a:off x="12052828" y="2407982"/>
            <a:ext cx="5206472" cy="6850318"/>
            <a:chOff x="0" y="0"/>
            <a:chExt cx="6941963" cy="9133757"/>
          </a:xfrm>
        </p:grpSpPr>
        <p:pic>
          <p:nvPicPr>
            <p:cNvPr name="Picture 15" id="15"/>
            <p:cNvPicPr>
              <a:picLocks noChangeAspect="true"/>
            </p:cNvPicPr>
            <p:nvPr/>
          </p:nvPicPr>
          <p:blipFill>
            <a:blip r:embed="rId4"/>
            <a:srcRect l="0" t="6087" r="0" b="6087"/>
            <a:stretch>
              <a:fillRect/>
            </a:stretch>
          </p:blipFill>
          <p:spPr>
            <a:xfrm flipH="false" flipV="false">
              <a:off x="0" y="0"/>
              <a:ext cx="6941963" cy="9133757"/>
            </a:xfrm>
            <a:prstGeom prst="rect">
              <a:avLst/>
            </a:prstGeom>
          </p:spPr>
        </p:pic>
      </p:grpSp>
      <p:grpSp>
        <p:nvGrpSpPr>
          <p:cNvPr name="Group 16" id="16"/>
          <p:cNvGrpSpPr/>
          <p:nvPr/>
        </p:nvGrpSpPr>
        <p:grpSpPr>
          <a:xfrm rot="0">
            <a:off x="9961431" y="8092090"/>
            <a:ext cx="283334" cy="283334"/>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291680" y="9301438"/>
            <a:ext cx="1971124" cy="1971124"/>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2" id="22"/>
          <p:cNvGrpSpPr/>
          <p:nvPr/>
        </p:nvGrpSpPr>
        <p:grpSpPr>
          <a:xfrm rot="0">
            <a:off x="8805426" y="1544562"/>
            <a:ext cx="223236" cy="223236"/>
            <a:chOff x="0" y="0"/>
            <a:chExt cx="812800" cy="812800"/>
          </a:xfrm>
        </p:grpSpPr>
        <p:sp>
          <p:nvSpPr>
            <p:cNvPr name="Freeform 23" id="2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4" id="2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467394" y="5015735"/>
            <a:ext cx="4865968" cy="4242565"/>
            <a:chOff x="0" y="0"/>
            <a:chExt cx="1281572" cy="1117383"/>
          </a:xfrm>
        </p:grpSpPr>
        <p:sp>
          <p:nvSpPr>
            <p:cNvPr name="Freeform 4" id="4"/>
            <p:cNvSpPr/>
            <p:nvPr/>
          </p:nvSpPr>
          <p:spPr>
            <a:xfrm flipH="false" flipV="false" rot="0">
              <a:off x="0" y="0"/>
              <a:ext cx="1281572" cy="1117383"/>
            </a:xfrm>
            <a:custGeom>
              <a:avLst/>
              <a:gdLst/>
              <a:ahLst/>
              <a:cxnLst/>
              <a:rect r="r" b="b" t="t" l="l"/>
              <a:pathLst>
                <a:path h="1117383" w="1281572">
                  <a:moveTo>
                    <a:pt x="31821" y="0"/>
                  </a:moveTo>
                  <a:lnTo>
                    <a:pt x="1249751" y="0"/>
                  </a:lnTo>
                  <a:cubicBezTo>
                    <a:pt x="1258191" y="0"/>
                    <a:pt x="1266284" y="3353"/>
                    <a:pt x="1272252" y="9320"/>
                  </a:cubicBezTo>
                  <a:cubicBezTo>
                    <a:pt x="1278219" y="15288"/>
                    <a:pt x="1281572" y="23381"/>
                    <a:pt x="1281572" y="31821"/>
                  </a:cubicBezTo>
                  <a:lnTo>
                    <a:pt x="1281572" y="1085563"/>
                  </a:lnTo>
                  <a:cubicBezTo>
                    <a:pt x="1281572" y="1094002"/>
                    <a:pt x="1278219" y="1102096"/>
                    <a:pt x="1272252" y="1108063"/>
                  </a:cubicBezTo>
                  <a:cubicBezTo>
                    <a:pt x="1266284" y="1114031"/>
                    <a:pt x="1258191" y="1117383"/>
                    <a:pt x="1249751" y="1117383"/>
                  </a:cubicBezTo>
                  <a:lnTo>
                    <a:pt x="31821" y="1117383"/>
                  </a:lnTo>
                  <a:cubicBezTo>
                    <a:pt x="23381" y="1117383"/>
                    <a:pt x="15288" y="1114031"/>
                    <a:pt x="9320" y="1108063"/>
                  </a:cubicBezTo>
                  <a:cubicBezTo>
                    <a:pt x="3353" y="1102096"/>
                    <a:pt x="0" y="1094002"/>
                    <a:pt x="0" y="1085563"/>
                  </a:cubicBezTo>
                  <a:lnTo>
                    <a:pt x="0" y="31821"/>
                  </a:lnTo>
                  <a:cubicBezTo>
                    <a:pt x="0" y="23381"/>
                    <a:pt x="3353" y="15288"/>
                    <a:pt x="9320" y="9320"/>
                  </a:cubicBezTo>
                  <a:cubicBezTo>
                    <a:pt x="15288" y="3353"/>
                    <a:pt x="23381" y="0"/>
                    <a:pt x="31821" y="0"/>
                  </a:cubicBezTo>
                  <a:close/>
                </a:path>
              </a:pathLst>
            </a:custGeom>
            <a:gradFill rotWithShape="true">
              <a:gsLst>
                <a:gs pos="0">
                  <a:srgbClr val="4EA46A">
                    <a:alpha val="100000"/>
                  </a:srgbClr>
                </a:gs>
                <a:gs pos="100000">
                  <a:srgbClr val="005C57">
                    <a:alpha val="100000"/>
                  </a:srgbClr>
                </a:gs>
              </a:gsLst>
              <a:lin ang="0"/>
            </a:gradFill>
          </p:spPr>
        </p:sp>
        <p:sp>
          <p:nvSpPr>
            <p:cNvPr name="TextBox 5" id="5"/>
            <p:cNvSpPr txBox="true"/>
            <p:nvPr/>
          </p:nvSpPr>
          <p:spPr>
            <a:xfrm>
              <a:off x="0" y="-28575"/>
              <a:ext cx="1281572" cy="1145958"/>
            </a:xfrm>
            <a:prstGeom prst="rect">
              <a:avLst/>
            </a:prstGeom>
          </p:spPr>
          <p:txBody>
            <a:bodyPr anchor="ctr" rtlCol="false" tIns="50800" lIns="50800" bIns="50800" rIns="50800"/>
            <a:lstStyle/>
            <a:p>
              <a:pPr algn="ctr">
                <a:lnSpc>
                  <a:spcPts val="2799"/>
                </a:lnSpc>
              </a:pPr>
            </a:p>
          </p:txBody>
        </p:sp>
      </p:grpSp>
      <p:grpSp>
        <p:nvGrpSpPr>
          <p:cNvPr name="Group 6" id="6"/>
          <p:cNvGrpSpPr/>
          <p:nvPr/>
        </p:nvGrpSpPr>
        <p:grpSpPr>
          <a:xfrm rot="0">
            <a:off x="6711016" y="5015735"/>
            <a:ext cx="4865968" cy="4242565"/>
            <a:chOff x="0" y="0"/>
            <a:chExt cx="1281572" cy="1117383"/>
          </a:xfrm>
        </p:grpSpPr>
        <p:sp>
          <p:nvSpPr>
            <p:cNvPr name="Freeform 7" id="7"/>
            <p:cNvSpPr/>
            <p:nvPr/>
          </p:nvSpPr>
          <p:spPr>
            <a:xfrm flipH="false" flipV="false" rot="0">
              <a:off x="0" y="0"/>
              <a:ext cx="1281572" cy="1117383"/>
            </a:xfrm>
            <a:custGeom>
              <a:avLst/>
              <a:gdLst/>
              <a:ahLst/>
              <a:cxnLst/>
              <a:rect r="r" b="b" t="t" l="l"/>
              <a:pathLst>
                <a:path h="1117383" w="1281572">
                  <a:moveTo>
                    <a:pt x="31821" y="0"/>
                  </a:moveTo>
                  <a:lnTo>
                    <a:pt x="1249751" y="0"/>
                  </a:lnTo>
                  <a:cubicBezTo>
                    <a:pt x="1258191" y="0"/>
                    <a:pt x="1266284" y="3353"/>
                    <a:pt x="1272252" y="9320"/>
                  </a:cubicBezTo>
                  <a:cubicBezTo>
                    <a:pt x="1278219" y="15288"/>
                    <a:pt x="1281572" y="23381"/>
                    <a:pt x="1281572" y="31821"/>
                  </a:cubicBezTo>
                  <a:lnTo>
                    <a:pt x="1281572" y="1085563"/>
                  </a:lnTo>
                  <a:cubicBezTo>
                    <a:pt x="1281572" y="1094002"/>
                    <a:pt x="1278219" y="1102096"/>
                    <a:pt x="1272252" y="1108063"/>
                  </a:cubicBezTo>
                  <a:cubicBezTo>
                    <a:pt x="1266284" y="1114031"/>
                    <a:pt x="1258191" y="1117383"/>
                    <a:pt x="1249751" y="1117383"/>
                  </a:cubicBezTo>
                  <a:lnTo>
                    <a:pt x="31821" y="1117383"/>
                  </a:lnTo>
                  <a:cubicBezTo>
                    <a:pt x="23381" y="1117383"/>
                    <a:pt x="15288" y="1114031"/>
                    <a:pt x="9320" y="1108063"/>
                  </a:cubicBezTo>
                  <a:cubicBezTo>
                    <a:pt x="3353" y="1102096"/>
                    <a:pt x="0" y="1094002"/>
                    <a:pt x="0" y="1085563"/>
                  </a:cubicBezTo>
                  <a:lnTo>
                    <a:pt x="0" y="31821"/>
                  </a:lnTo>
                  <a:cubicBezTo>
                    <a:pt x="0" y="23381"/>
                    <a:pt x="3353" y="15288"/>
                    <a:pt x="9320" y="9320"/>
                  </a:cubicBezTo>
                  <a:cubicBezTo>
                    <a:pt x="15288" y="3353"/>
                    <a:pt x="23381" y="0"/>
                    <a:pt x="31821" y="0"/>
                  </a:cubicBezTo>
                  <a:close/>
                </a:path>
              </a:pathLst>
            </a:custGeom>
            <a:gradFill rotWithShape="true">
              <a:gsLst>
                <a:gs pos="0">
                  <a:srgbClr val="4EA46A">
                    <a:alpha val="100000"/>
                  </a:srgbClr>
                </a:gs>
                <a:gs pos="100000">
                  <a:srgbClr val="005C57">
                    <a:alpha val="100000"/>
                  </a:srgbClr>
                </a:gs>
              </a:gsLst>
              <a:lin ang="0"/>
            </a:gradFill>
          </p:spPr>
        </p:sp>
        <p:sp>
          <p:nvSpPr>
            <p:cNvPr name="TextBox 8" id="8"/>
            <p:cNvSpPr txBox="true"/>
            <p:nvPr/>
          </p:nvSpPr>
          <p:spPr>
            <a:xfrm>
              <a:off x="0" y="-28575"/>
              <a:ext cx="1281572" cy="1145958"/>
            </a:xfrm>
            <a:prstGeom prst="rect">
              <a:avLst/>
            </a:prstGeom>
          </p:spPr>
          <p:txBody>
            <a:bodyPr anchor="ctr" rtlCol="false" tIns="50800" lIns="50800" bIns="50800" rIns="50800"/>
            <a:lstStyle/>
            <a:p>
              <a:pPr algn="ctr">
                <a:lnSpc>
                  <a:spcPts val="2799"/>
                </a:lnSpc>
              </a:pPr>
            </a:p>
          </p:txBody>
        </p:sp>
      </p:grpSp>
      <p:sp>
        <p:nvSpPr>
          <p:cNvPr name="TextBox 9" id="9"/>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10" id="10"/>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11" id="11"/>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12" id="12"/>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13" id="13"/>
          <p:cNvSpPr txBox="true"/>
          <p:nvPr/>
        </p:nvSpPr>
        <p:spPr>
          <a:xfrm rot="0">
            <a:off x="2843947" y="2408198"/>
            <a:ext cx="12600106" cy="2114550"/>
          </a:xfrm>
          <a:prstGeom prst="rect">
            <a:avLst/>
          </a:prstGeom>
        </p:spPr>
        <p:txBody>
          <a:bodyPr anchor="t" rtlCol="false" tIns="0" lIns="0" bIns="0" rIns="0">
            <a:spAutoFit/>
          </a:bodyPr>
          <a:lstStyle/>
          <a:p>
            <a:pPr algn="ctr">
              <a:lnSpc>
                <a:spcPts val="8377"/>
              </a:lnSpc>
            </a:pPr>
            <a:r>
              <a:rPr lang="en-US" sz="6980" b="true">
                <a:solidFill>
                  <a:srgbClr val="FFFFFF"/>
                </a:solidFill>
                <a:latin typeface="Montserrat Bold"/>
                <a:ea typeface="Montserrat Bold"/>
                <a:cs typeface="Montserrat Bold"/>
                <a:sym typeface="Montserrat Bold"/>
              </a:rPr>
              <a:t>Building Trust Through Quality Content</a:t>
            </a:r>
          </a:p>
        </p:txBody>
      </p:sp>
      <p:grpSp>
        <p:nvGrpSpPr>
          <p:cNvPr name="Group 14" id="14"/>
          <p:cNvGrpSpPr/>
          <p:nvPr/>
        </p:nvGrpSpPr>
        <p:grpSpPr>
          <a:xfrm rot="0">
            <a:off x="11954638" y="5015735"/>
            <a:ext cx="4865968" cy="4242565"/>
            <a:chOff x="0" y="0"/>
            <a:chExt cx="1281572" cy="1117383"/>
          </a:xfrm>
        </p:grpSpPr>
        <p:sp>
          <p:nvSpPr>
            <p:cNvPr name="Freeform 15" id="15"/>
            <p:cNvSpPr/>
            <p:nvPr/>
          </p:nvSpPr>
          <p:spPr>
            <a:xfrm flipH="false" flipV="false" rot="0">
              <a:off x="0" y="0"/>
              <a:ext cx="1281572" cy="1117383"/>
            </a:xfrm>
            <a:custGeom>
              <a:avLst/>
              <a:gdLst/>
              <a:ahLst/>
              <a:cxnLst/>
              <a:rect r="r" b="b" t="t" l="l"/>
              <a:pathLst>
                <a:path h="1117383" w="1281572">
                  <a:moveTo>
                    <a:pt x="31821" y="0"/>
                  </a:moveTo>
                  <a:lnTo>
                    <a:pt x="1249751" y="0"/>
                  </a:lnTo>
                  <a:cubicBezTo>
                    <a:pt x="1258191" y="0"/>
                    <a:pt x="1266284" y="3353"/>
                    <a:pt x="1272252" y="9320"/>
                  </a:cubicBezTo>
                  <a:cubicBezTo>
                    <a:pt x="1278219" y="15288"/>
                    <a:pt x="1281572" y="23381"/>
                    <a:pt x="1281572" y="31821"/>
                  </a:cubicBezTo>
                  <a:lnTo>
                    <a:pt x="1281572" y="1085563"/>
                  </a:lnTo>
                  <a:cubicBezTo>
                    <a:pt x="1281572" y="1094002"/>
                    <a:pt x="1278219" y="1102096"/>
                    <a:pt x="1272252" y="1108063"/>
                  </a:cubicBezTo>
                  <a:cubicBezTo>
                    <a:pt x="1266284" y="1114031"/>
                    <a:pt x="1258191" y="1117383"/>
                    <a:pt x="1249751" y="1117383"/>
                  </a:cubicBezTo>
                  <a:lnTo>
                    <a:pt x="31821" y="1117383"/>
                  </a:lnTo>
                  <a:cubicBezTo>
                    <a:pt x="23381" y="1117383"/>
                    <a:pt x="15288" y="1114031"/>
                    <a:pt x="9320" y="1108063"/>
                  </a:cubicBezTo>
                  <a:cubicBezTo>
                    <a:pt x="3353" y="1102096"/>
                    <a:pt x="0" y="1094002"/>
                    <a:pt x="0" y="1085563"/>
                  </a:cubicBezTo>
                  <a:lnTo>
                    <a:pt x="0" y="31821"/>
                  </a:lnTo>
                  <a:cubicBezTo>
                    <a:pt x="0" y="23381"/>
                    <a:pt x="3353" y="15288"/>
                    <a:pt x="9320" y="9320"/>
                  </a:cubicBezTo>
                  <a:cubicBezTo>
                    <a:pt x="15288" y="3353"/>
                    <a:pt x="23381" y="0"/>
                    <a:pt x="31821" y="0"/>
                  </a:cubicBezTo>
                  <a:close/>
                </a:path>
              </a:pathLst>
            </a:custGeom>
            <a:gradFill rotWithShape="true">
              <a:gsLst>
                <a:gs pos="0">
                  <a:srgbClr val="4EA46A">
                    <a:alpha val="100000"/>
                  </a:srgbClr>
                </a:gs>
                <a:gs pos="100000">
                  <a:srgbClr val="005C57">
                    <a:alpha val="100000"/>
                  </a:srgbClr>
                </a:gs>
              </a:gsLst>
              <a:lin ang="0"/>
            </a:gradFill>
          </p:spPr>
        </p:sp>
        <p:sp>
          <p:nvSpPr>
            <p:cNvPr name="TextBox 16" id="16"/>
            <p:cNvSpPr txBox="true"/>
            <p:nvPr/>
          </p:nvSpPr>
          <p:spPr>
            <a:xfrm>
              <a:off x="0" y="-28575"/>
              <a:ext cx="1281572" cy="1145958"/>
            </a:xfrm>
            <a:prstGeom prst="rect">
              <a:avLst/>
            </a:prstGeom>
          </p:spPr>
          <p:txBody>
            <a:bodyPr anchor="ctr" rtlCol="false" tIns="50800" lIns="50800" bIns="50800" rIns="50800"/>
            <a:lstStyle/>
            <a:p>
              <a:pPr algn="ctr">
                <a:lnSpc>
                  <a:spcPts val="2799"/>
                </a:lnSpc>
              </a:pPr>
            </a:p>
          </p:txBody>
        </p:sp>
      </p:grpSp>
      <p:sp>
        <p:nvSpPr>
          <p:cNvPr name="TextBox 17" id="17"/>
          <p:cNvSpPr txBox="true"/>
          <p:nvPr/>
        </p:nvSpPr>
        <p:spPr>
          <a:xfrm rot="0">
            <a:off x="2186832" y="5537077"/>
            <a:ext cx="3427091" cy="389255"/>
          </a:xfrm>
          <a:prstGeom prst="rect">
            <a:avLst/>
          </a:prstGeom>
        </p:spPr>
        <p:txBody>
          <a:bodyPr anchor="t" rtlCol="false" tIns="0" lIns="0" bIns="0" rIns="0">
            <a:spAutoFit/>
          </a:bodyPr>
          <a:lstStyle/>
          <a:p>
            <a:pPr algn="ctr">
              <a:lnSpc>
                <a:spcPts val="3220"/>
              </a:lnSpc>
            </a:pPr>
            <a:r>
              <a:rPr lang="en-US" b="true" sz="2300" spc="147">
                <a:solidFill>
                  <a:srgbClr val="FFFFFF"/>
                </a:solidFill>
                <a:latin typeface="Montserrat Bold"/>
                <a:ea typeface="Montserrat Bold"/>
                <a:cs typeface="Montserrat Bold"/>
                <a:sym typeface="Montserrat Bold"/>
              </a:rPr>
              <a:t>Building Trust</a:t>
            </a:r>
          </a:p>
        </p:txBody>
      </p:sp>
      <p:sp>
        <p:nvSpPr>
          <p:cNvPr name="TextBox 18" id="18"/>
          <p:cNvSpPr txBox="true"/>
          <p:nvPr/>
        </p:nvSpPr>
        <p:spPr>
          <a:xfrm rot="0">
            <a:off x="7158956" y="5537077"/>
            <a:ext cx="3970089" cy="389255"/>
          </a:xfrm>
          <a:prstGeom prst="rect">
            <a:avLst/>
          </a:prstGeom>
        </p:spPr>
        <p:txBody>
          <a:bodyPr anchor="t" rtlCol="false" tIns="0" lIns="0" bIns="0" rIns="0">
            <a:spAutoFit/>
          </a:bodyPr>
          <a:lstStyle/>
          <a:p>
            <a:pPr algn="ctr">
              <a:lnSpc>
                <a:spcPts val="3220"/>
              </a:lnSpc>
            </a:pPr>
            <a:r>
              <a:rPr lang="en-US" b="true" sz="2300" spc="147">
                <a:solidFill>
                  <a:srgbClr val="FFFFFF"/>
                </a:solidFill>
                <a:latin typeface="Montserrat Bold"/>
                <a:ea typeface="Montserrat Bold"/>
                <a:cs typeface="Montserrat Bold"/>
                <a:sym typeface="Montserrat Bold"/>
              </a:rPr>
              <a:t>Support Marketing</a:t>
            </a:r>
          </a:p>
        </p:txBody>
      </p:sp>
      <p:sp>
        <p:nvSpPr>
          <p:cNvPr name="TextBox 19" id="19"/>
          <p:cNvSpPr txBox="true"/>
          <p:nvPr/>
        </p:nvSpPr>
        <p:spPr>
          <a:xfrm rot="0">
            <a:off x="2002532" y="6139808"/>
            <a:ext cx="3795692" cy="2549525"/>
          </a:xfrm>
          <a:prstGeom prst="rect">
            <a:avLst/>
          </a:prstGeom>
        </p:spPr>
        <p:txBody>
          <a:bodyPr anchor="t" rtlCol="false" tIns="0" lIns="0" bIns="0" rIns="0">
            <a:spAutoFit/>
          </a:bodyPr>
          <a:lstStyle/>
          <a:p>
            <a:pPr algn="ctr"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a:t>
            </a:r>
          </a:p>
        </p:txBody>
      </p:sp>
      <p:sp>
        <p:nvSpPr>
          <p:cNvPr name="TextBox 20" id="20"/>
          <p:cNvSpPr txBox="true"/>
          <p:nvPr/>
        </p:nvSpPr>
        <p:spPr>
          <a:xfrm rot="0">
            <a:off x="7246154" y="6139808"/>
            <a:ext cx="3795692" cy="2549525"/>
          </a:xfrm>
          <a:prstGeom prst="rect">
            <a:avLst/>
          </a:prstGeom>
        </p:spPr>
        <p:txBody>
          <a:bodyPr anchor="t" rtlCol="false" tIns="0" lIns="0" bIns="0" rIns="0">
            <a:spAutoFit/>
          </a:bodyPr>
          <a:lstStyle/>
          <a:p>
            <a:pPr algn="ctr"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a:t>
            </a:r>
          </a:p>
        </p:txBody>
      </p:sp>
      <p:sp>
        <p:nvSpPr>
          <p:cNvPr name="TextBox 21" id="21"/>
          <p:cNvSpPr txBox="true"/>
          <p:nvPr/>
        </p:nvSpPr>
        <p:spPr>
          <a:xfrm rot="0">
            <a:off x="12489776" y="5537077"/>
            <a:ext cx="3795692" cy="389255"/>
          </a:xfrm>
          <a:prstGeom prst="rect">
            <a:avLst/>
          </a:prstGeom>
        </p:spPr>
        <p:txBody>
          <a:bodyPr anchor="t" rtlCol="false" tIns="0" lIns="0" bIns="0" rIns="0">
            <a:spAutoFit/>
          </a:bodyPr>
          <a:lstStyle/>
          <a:p>
            <a:pPr algn="ctr">
              <a:lnSpc>
                <a:spcPts val="3220"/>
              </a:lnSpc>
            </a:pPr>
            <a:r>
              <a:rPr lang="en-US" b="true" sz="2300" spc="147">
                <a:solidFill>
                  <a:srgbClr val="FFFFFF"/>
                </a:solidFill>
                <a:latin typeface="Montserrat Bold"/>
                <a:ea typeface="Montserrat Bold"/>
                <a:cs typeface="Montserrat Bold"/>
                <a:sym typeface="Montserrat Bold"/>
              </a:rPr>
              <a:t>Increase Visibility</a:t>
            </a:r>
          </a:p>
        </p:txBody>
      </p:sp>
      <p:sp>
        <p:nvSpPr>
          <p:cNvPr name="TextBox 22" id="22"/>
          <p:cNvSpPr txBox="true"/>
          <p:nvPr/>
        </p:nvSpPr>
        <p:spPr>
          <a:xfrm rot="0">
            <a:off x="12489776" y="6139808"/>
            <a:ext cx="3795692" cy="2549525"/>
          </a:xfrm>
          <a:prstGeom prst="rect">
            <a:avLst/>
          </a:prstGeom>
        </p:spPr>
        <p:txBody>
          <a:bodyPr anchor="t" rtlCol="false" tIns="0" lIns="0" bIns="0" rIns="0">
            <a:spAutoFit/>
          </a:bodyPr>
          <a:lstStyle/>
          <a:p>
            <a:pPr algn="ctr"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a:t>
            </a:r>
          </a:p>
        </p:txBody>
      </p:sp>
      <p:grpSp>
        <p:nvGrpSpPr>
          <p:cNvPr name="Group 23" id="23"/>
          <p:cNvGrpSpPr/>
          <p:nvPr/>
        </p:nvGrpSpPr>
        <p:grpSpPr>
          <a:xfrm rot="0">
            <a:off x="1761163" y="3688691"/>
            <a:ext cx="243672" cy="243672"/>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5" id="2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6" id="26"/>
          <p:cNvGrpSpPr/>
          <p:nvPr/>
        </p:nvGrpSpPr>
        <p:grpSpPr>
          <a:xfrm rot="0">
            <a:off x="15874981" y="3688691"/>
            <a:ext cx="243672" cy="243672"/>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8" id="2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9" id="29"/>
          <p:cNvGrpSpPr/>
          <p:nvPr/>
        </p:nvGrpSpPr>
        <p:grpSpPr>
          <a:xfrm rot="0">
            <a:off x="2004835" y="3354631"/>
            <a:ext cx="408184" cy="408184"/>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31" id="3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32" id="32"/>
          <p:cNvGrpSpPr/>
          <p:nvPr/>
        </p:nvGrpSpPr>
        <p:grpSpPr>
          <a:xfrm rot="0">
            <a:off x="15466798" y="3354631"/>
            <a:ext cx="408184" cy="408184"/>
            <a:chOff x="0" y="0"/>
            <a:chExt cx="812800" cy="812800"/>
          </a:xfrm>
        </p:grpSpPr>
        <p:sp>
          <p:nvSpPr>
            <p:cNvPr name="Freeform 33" id="3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34" id="3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35" id="35"/>
          <p:cNvGrpSpPr/>
          <p:nvPr/>
        </p:nvGrpSpPr>
        <p:grpSpPr>
          <a:xfrm rot="0">
            <a:off x="17738627" y="8934113"/>
            <a:ext cx="1971124" cy="1971124"/>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37" id="37"/>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5981137" y="3167029"/>
            <a:ext cx="11006693" cy="2127568"/>
          </a:xfrm>
          <a:prstGeom prst="rect">
            <a:avLst/>
          </a:prstGeom>
        </p:spPr>
        <p:txBody>
          <a:bodyPr anchor="t" rtlCol="false" tIns="0" lIns="0" bIns="0" rIns="0">
            <a:spAutoFit/>
          </a:bodyPr>
          <a:lstStyle/>
          <a:p>
            <a:pPr algn="l">
              <a:lnSpc>
                <a:spcPts val="8377"/>
              </a:lnSpc>
            </a:pPr>
            <a:r>
              <a:rPr lang="en-US" sz="6980" b="true">
                <a:solidFill>
                  <a:srgbClr val="FFFFFF"/>
                </a:solidFill>
                <a:latin typeface="Montserrat Bold"/>
                <a:ea typeface="Montserrat Bold"/>
                <a:cs typeface="Montserrat Bold"/>
                <a:sym typeface="Montserrat Bold"/>
              </a:rPr>
              <a:t>Building Relationships With Customers</a:t>
            </a:r>
          </a:p>
        </p:txBody>
      </p:sp>
      <p:grpSp>
        <p:nvGrpSpPr>
          <p:cNvPr name="Group 4" id="4"/>
          <p:cNvGrpSpPr/>
          <p:nvPr/>
        </p:nvGrpSpPr>
        <p:grpSpPr>
          <a:xfrm rot="0">
            <a:off x="8154900" y="1659900"/>
            <a:ext cx="223236" cy="223236"/>
            <a:chOff x="0" y="0"/>
            <a:chExt cx="812800" cy="812800"/>
          </a:xfrm>
        </p:grpSpPr>
        <p:sp>
          <p:nvSpPr>
            <p:cNvPr name="Freeform 5" id="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6" id="6"/>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7" id="7"/>
          <p:cNvGrpSpPr/>
          <p:nvPr/>
        </p:nvGrpSpPr>
        <p:grpSpPr>
          <a:xfrm rot="0">
            <a:off x="16914144" y="4949440"/>
            <a:ext cx="345156" cy="345156"/>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9" id="9"/>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0" id="10"/>
          <p:cNvGrpSpPr/>
          <p:nvPr/>
        </p:nvGrpSpPr>
        <p:grpSpPr>
          <a:xfrm rot="0">
            <a:off x="16684564" y="9301438"/>
            <a:ext cx="1971124" cy="1971124"/>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3" id="13"/>
          <p:cNvGrpSpPr/>
          <p:nvPr/>
        </p:nvGrpSpPr>
        <p:grpSpPr>
          <a:xfrm rot="0">
            <a:off x="1674865" y="2317711"/>
            <a:ext cx="3498835" cy="4020908"/>
            <a:chOff x="0" y="0"/>
            <a:chExt cx="4665113" cy="5361211"/>
          </a:xfrm>
        </p:grpSpPr>
        <p:pic>
          <p:nvPicPr>
            <p:cNvPr name="Picture 14" id="14"/>
            <p:cNvPicPr>
              <a:picLocks noChangeAspect="true"/>
            </p:cNvPicPr>
            <p:nvPr/>
          </p:nvPicPr>
          <p:blipFill>
            <a:blip r:embed="rId4"/>
            <a:srcRect l="21012" t="0" r="21012" b="0"/>
            <a:stretch>
              <a:fillRect/>
            </a:stretch>
          </p:blipFill>
          <p:spPr>
            <a:xfrm flipH="false" flipV="false">
              <a:off x="0" y="0"/>
              <a:ext cx="4665113" cy="5361211"/>
            </a:xfrm>
            <a:prstGeom prst="rect">
              <a:avLst/>
            </a:prstGeom>
          </p:spPr>
        </p:pic>
      </p:grpSp>
      <p:grpSp>
        <p:nvGrpSpPr>
          <p:cNvPr name="Group 15" id="15"/>
          <p:cNvGrpSpPr/>
          <p:nvPr/>
        </p:nvGrpSpPr>
        <p:grpSpPr>
          <a:xfrm rot="0">
            <a:off x="-572021" y="6807906"/>
            <a:ext cx="5745721" cy="4020908"/>
            <a:chOff x="0" y="0"/>
            <a:chExt cx="7660962" cy="5361211"/>
          </a:xfrm>
        </p:grpSpPr>
        <p:pic>
          <p:nvPicPr>
            <p:cNvPr name="Picture 16" id="16"/>
            <p:cNvPicPr>
              <a:picLocks noChangeAspect="true"/>
            </p:cNvPicPr>
            <p:nvPr/>
          </p:nvPicPr>
          <p:blipFill>
            <a:blip r:embed="rId5"/>
            <a:srcRect l="4362" t="0" r="4362" b="0"/>
            <a:stretch>
              <a:fillRect/>
            </a:stretch>
          </p:blipFill>
          <p:spPr>
            <a:xfrm flipH="false" flipV="false">
              <a:off x="0" y="0"/>
              <a:ext cx="7660962" cy="5361211"/>
            </a:xfrm>
            <a:prstGeom prst="rect">
              <a:avLst/>
            </a:prstGeom>
          </p:spPr>
        </p:pic>
      </p:grpSp>
      <p:sp>
        <p:nvSpPr>
          <p:cNvPr name="TextBox 17" id="17"/>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18" id="18"/>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19" id="19"/>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20" id="20"/>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21" id="21"/>
          <p:cNvSpPr txBox="true"/>
          <p:nvPr/>
        </p:nvSpPr>
        <p:spPr>
          <a:xfrm rot="0">
            <a:off x="5981137" y="5949365"/>
            <a:ext cx="4083173" cy="389255"/>
          </a:xfrm>
          <a:prstGeom prst="rect">
            <a:avLst/>
          </a:prstGeom>
        </p:spPr>
        <p:txBody>
          <a:bodyPr anchor="t" rtlCol="false" tIns="0" lIns="0" bIns="0" rIns="0">
            <a:spAutoFit/>
          </a:bodyPr>
          <a:lstStyle/>
          <a:p>
            <a:pPr algn="l">
              <a:lnSpc>
                <a:spcPts val="3220"/>
              </a:lnSpc>
            </a:pPr>
            <a:r>
              <a:rPr lang="en-US" sz="2300" spc="147" b="true">
                <a:solidFill>
                  <a:srgbClr val="4EA46A"/>
                </a:solidFill>
                <a:latin typeface="Montserrat Bold"/>
                <a:ea typeface="Montserrat Bold"/>
                <a:cs typeface="Montserrat Bold"/>
                <a:sym typeface="Montserrat Bold"/>
              </a:rPr>
              <a:t>Know Your Audience</a:t>
            </a:r>
          </a:p>
        </p:txBody>
      </p:sp>
      <p:sp>
        <p:nvSpPr>
          <p:cNvPr name="TextBox 22" id="22"/>
          <p:cNvSpPr txBox="true"/>
          <p:nvPr/>
        </p:nvSpPr>
        <p:spPr>
          <a:xfrm rot="0">
            <a:off x="11970708" y="5949365"/>
            <a:ext cx="4985507" cy="389255"/>
          </a:xfrm>
          <a:prstGeom prst="rect">
            <a:avLst/>
          </a:prstGeom>
        </p:spPr>
        <p:txBody>
          <a:bodyPr anchor="t" rtlCol="false" tIns="0" lIns="0" bIns="0" rIns="0">
            <a:spAutoFit/>
          </a:bodyPr>
          <a:lstStyle/>
          <a:p>
            <a:pPr algn="l">
              <a:lnSpc>
                <a:spcPts val="3220"/>
              </a:lnSpc>
            </a:pPr>
            <a:r>
              <a:rPr lang="en-US" sz="2300" spc="147" b="true">
                <a:solidFill>
                  <a:srgbClr val="4EA46A"/>
                </a:solidFill>
                <a:latin typeface="Montserrat Bold"/>
                <a:ea typeface="Montserrat Bold"/>
                <a:cs typeface="Montserrat Bold"/>
                <a:sym typeface="Montserrat Bold"/>
              </a:rPr>
              <a:t>Use A Clear Writing Style</a:t>
            </a:r>
          </a:p>
        </p:txBody>
      </p:sp>
      <p:sp>
        <p:nvSpPr>
          <p:cNvPr name="TextBox 23" id="23"/>
          <p:cNvSpPr txBox="true"/>
          <p:nvPr/>
        </p:nvSpPr>
        <p:spPr>
          <a:xfrm rot="0">
            <a:off x="5981137" y="6582582"/>
            <a:ext cx="5288592" cy="169227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a:t>
            </a:r>
          </a:p>
        </p:txBody>
      </p:sp>
      <p:sp>
        <p:nvSpPr>
          <p:cNvPr name="TextBox 24" id="24"/>
          <p:cNvSpPr txBox="true"/>
          <p:nvPr/>
        </p:nvSpPr>
        <p:spPr>
          <a:xfrm rot="0">
            <a:off x="11970708" y="6582582"/>
            <a:ext cx="5288592" cy="1692275"/>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4" id="4"/>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5" id="5"/>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6" id="6"/>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7" id="7"/>
          <p:cNvSpPr txBox="true"/>
          <p:nvPr/>
        </p:nvSpPr>
        <p:spPr>
          <a:xfrm rot="0">
            <a:off x="1880696" y="2712691"/>
            <a:ext cx="8983857" cy="2127568"/>
          </a:xfrm>
          <a:prstGeom prst="rect">
            <a:avLst/>
          </a:prstGeom>
        </p:spPr>
        <p:txBody>
          <a:bodyPr anchor="t" rtlCol="false" tIns="0" lIns="0" bIns="0" rIns="0">
            <a:spAutoFit/>
          </a:bodyPr>
          <a:lstStyle/>
          <a:p>
            <a:pPr algn="l">
              <a:lnSpc>
                <a:spcPts val="8377"/>
              </a:lnSpc>
            </a:pPr>
            <a:r>
              <a:rPr lang="en-US" sz="6980" b="true">
                <a:solidFill>
                  <a:srgbClr val="FFFFFF"/>
                </a:solidFill>
                <a:latin typeface="Montserrat Bold"/>
                <a:ea typeface="Montserrat Bold"/>
                <a:cs typeface="Montserrat Bold"/>
                <a:sym typeface="Montserrat Bold"/>
              </a:rPr>
              <a:t>Collaboration For Maximum Results</a:t>
            </a:r>
          </a:p>
        </p:txBody>
      </p:sp>
      <p:sp>
        <p:nvSpPr>
          <p:cNvPr name="TextBox 8" id="8"/>
          <p:cNvSpPr txBox="true"/>
          <p:nvPr/>
        </p:nvSpPr>
        <p:spPr>
          <a:xfrm rot="0">
            <a:off x="1880696" y="5486665"/>
            <a:ext cx="8871816" cy="126365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 Etiam vehicula hendrerit aliquet. Donec sed nulla dapibus</a:t>
            </a:r>
          </a:p>
        </p:txBody>
      </p:sp>
      <p:sp>
        <p:nvSpPr>
          <p:cNvPr name="TextBox 9" id="9"/>
          <p:cNvSpPr txBox="true"/>
          <p:nvPr/>
        </p:nvSpPr>
        <p:spPr>
          <a:xfrm rot="0">
            <a:off x="1880696" y="7377671"/>
            <a:ext cx="7263304" cy="1463496"/>
          </a:xfrm>
          <a:prstGeom prst="rect">
            <a:avLst/>
          </a:prstGeom>
        </p:spPr>
        <p:txBody>
          <a:bodyPr anchor="t" rtlCol="false" tIns="0" lIns="0" bIns="0" rIns="0">
            <a:spAutoFit/>
          </a:bodyPr>
          <a:lstStyle/>
          <a:p>
            <a:pPr algn="l" marL="496571" indent="-248285" lvl="1">
              <a:lnSpc>
                <a:spcPts val="3910"/>
              </a:lnSpc>
              <a:buFont typeface="Arial"/>
              <a:buChar char="•"/>
            </a:pPr>
            <a:r>
              <a:rPr lang="en-US" b="true" sz="2300" spc="149">
                <a:solidFill>
                  <a:srgbClr val="4EA46A"/>
                </a:solidFill>
                <a:latin typeface="Poppins Bold"/>
                <a:ea typeface="Poppins Bold"/>
                <a:cs typeface="Poppins Bold"/>
                <a:sym typeface="Poppins Bold"/>
              </a:rPr>
              <a:t>Define Clear Goals And Objectives</a:t>
            </a:r>
          </a:p>
          <a:p>
            <a:pPr algn="l" marL="496571" indent="-248285" lvl="1">
              <a:lnSpc>
                <a:spcPts val="3910"/>
              </a:lnSpc>
              <a:buFont typeface="Arial"/>
              <a:buChar char="•"/>
            </a:pPr>
            <a:r>
              <a:rPr lang="en-US" b="true" sz="2300" spc="149">
                <a:solidFill>
                  <a:srgbClr val="4EA46A"/>
                </a:solidFill>
                <a:latin typeface="Poppins Bold"/>
                <a:ea typeface="Poppins Bold"/>
                <a:cs typeface="Poppins Bold"/>
                <a:sym typeface="Poppins Bold"/>
              </a:rPr>
              <a:t>Select The Right Collaborators</a:t>
            </a:r>
          </a:p>
          <a:p>
            <a:pPr algn="l" marL="496571" indent="-248285" lvl="1">
              <a:lnSpc>
                <a:spcPts val="3910"/>
              </a:lnSpc>
              <a:buFont typeface="Arial"/>
              <a:buChar char="•"/>
            </a:pPr>
            <a:r>
              <a:rPr lang="en-US" b="true" sz="2300" spc="149">
                <a:solidFill>
                  <a:srgbClr val="4EA46A"/>
                </a:solidFill>
                <a:latin typeface="Poppins Bold"/>
                <a:ea typeface="Poppins Bold"/>
                <a:cs typeface="Poppins Bold"/>
                <a:sym typeface="Poppins Bold"/>
              </a:rPr>
              <a:t>Monitor Progress And Adjust Needed</a:t>
            </a:r>
          </a:p>
        </p:txBody>
      </p:sp>
      <p:sp>
        <p:nvSpPr>
          <p:cNvPr name="TextBox 10" id="10"/>
          <p:cNvSpPr txBox="true"/>
          <p:nvPr/>
        </p:nvSpPr>
        <p:spPr>
          <a:xfrm rot="0">
            <a:off x="9530439" y="7377671"/>
            <a:ext cx="6884259" cy="1463496"/>
          </a:xfrm>
          <a:prstGeom prst="rect">
            <a:avLst/>
          </a:prstGeom>
        </p:spPr>
        <p:txBody>
          <a:bodyPr anchor="t" rtlCol="false" tIns="0" lIns="0" bIns="0" rIns="0">
            <a:spAutoFit/>
          </a:bodyPr>
          <a:lstStyle/>
          <a:p>
            <a:pPr algn="l" marL="496571" indent="-248285" lvl="1">
              <a:lnSpc>
                <a:spcPts val="3910"/>
              </a:lnSpc>
              <a:buFont typeface="Arial"/>
              <a:buChar char="•"/>
            </a:pPr>
            <a:r>
              <a:rPr lang="en-US" b="true" sz="2300" spc="149">
                <a:solidFill>
                  <a:srgbClr val="4EA46A"/>
                </a:solidFill>
                <a:latin typeface="Poppins Bold"/>
                <a:ea typeface="Poppins Bold"/>
                <a:cs typeface="Poppins Bold"/>
                <a:sym typeface="Poppins Bold"/>
              </a:rPr>
              <a:t>Encourage Active Participation</a:t>
            </a:r>
          </a:p>
          <a:p>
            <a:pPr algn="l" marL="496571" indent="-248285" lvl="1">
              <a:lnSpc>
                <a:spcPts val="3910"/>
              </a:lnSpc>
              <a:buFont typeface="Arial"/>
              <a:buChar char="•"/>
            </a:pPr>
            <a:r>
              <a:rPr lang="en-US" b="true" sz="2300" spc="149">
                <a:solidFill>
                  <a:srgbClr val="4EA46A"/>
                </a:solidFill>
                <a:latin typeface="Poppins Bold"/>
                <a:ea typeface="Poppins Bold"/>
                <a:cs typeface="Poppins Bold"/>
                <a:sym typeface="Poppins Bold"/>
              </a:rPr>
              <a:t>Establish Roles And Responsibilities</a:t>
            </a:r>
          </a:p>
          <a:p>
            <a:pPr algn="l" marL="496571" indent="-248285" lvl="1">
              <a:lnSpc>
                <a:spcPts val="3910"/>
              </a:lnSpc>
              <a:buFont typeface="Arial"/>
              <a:buChar char="•"/>
            </a:pPr>
            <a:r>
              <a:rPr lang="en-US" b="true" sz="2300" spc="149">
                <a:solidFill>
                  <a:srgbClr val="4EA46A"/>
                </a:solidFill>
                <a:latin typeface="Poppins Bold"/>
                <a:ea typeface="Poppins Bold"/>
                <a:cs typeface="Poppins Bold"/>
                <a:sym typeface="Poppins Bold"/>
              </a:rPr>
              <a:t>Build Long-Term Relationships</a:t>
            </a:r>
          </a:p>
        </p:txBody>
      </p:sp>
      <p:grpSp>
        <p:nvGrpSpPr>
          <p:cNvPr name="Group 11" id="11"/>
          <p:cNvGrpSpPr/>
          <p:nvPr/>
        </p:nvGrpSpPr>
        <p:grpSpPr>
          <a:xfrm rot="0">
            <a:off x="11434198" y="2516836"/>
            <a:ext cx="7308480" cy="4233479"/>
            <a:chOff x="0" y="0"/>
            <a:chExt cx="9744640" cy="5644639"/>
          </a:xfrm>
        </p:grpSpPr>
        <p:pic>
          <p:nvPicPr>
            <p:cNvPr name="Picture 12" id="12"/>
            <p:cNvPicPr>
              <a:picLocks noChangeAspect="true"/>
            </p:cNvPicPr>
            <p:nvPr/>
          </p:nvPicPr>
          <p:blipFill>
            <a:blip r:embed="rId4"/>
            <a:srcRect l="0" t="6610" r="0" b="6610"/>
            <a:stretch>
              <a:fillRect/>
            </a:stretch>
          </p:blipFill>
          <p:spPr>
            <a:xfrm flipH="false" flipV="false">
              <a:off x="0" y="0"/>
              <a:ext cx="9744640" cy="5644639"/>
            </a:xfrm>
            <a:prstGeom prst="rect">
              <a:avLst/>
            </a:prstGeom>
          </p:spPr>
        </p:pic>
      </p:grpSp>
      <p:grpSp>
        <p:nvGrpSpPr>
          <p:cNvPr name="Group 13" id="13"/>
          <p:cNvGrpSpPr/>
          <p:nvPr/>
        </p:nvGrpSpPr>
        <p:grpSpPr>
          <a:xfrm rot="0">
            <a:off x="8920764" y="1736979"/>
            <a:ext cx="223236" cy="22323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856122" y="7826176"/>
            <a:ext cx="345156" cy="34515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16684564" y="9301438"/>
            <a:ext cx="1971124" cy="1971124"/>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TextBox 2" id="2"/>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3" id="3"/>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4" id="4"/>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5" id="5"/>
          <p:cNvSpPr txBox="true"/>
          <p:nvPr/>
        </p:nvSpPr>
        <p:spPr>
          <a:xfrm rot="0">
            <a:off x="7555769" y="3061560"/>
            <a:ext cx="8966577" cy="2127568"/>
          </a:xfrm>
          <a:prstGeom prst="rect">
            <a:avLst/>
          </a:prstGeom>
        </p:spPr>
        <p:txBody>
          <a:bodyPr anchor="t" rtlCol="false" tIns="0" lIns="0" bIns="0" rIns="0">
            <a:spAutoFit/>
          </a:bodyPr>
          <a:lstStyle/>
          <a:p>
            <a:pPr algn="l">
              <a:lnSpc>
                <a:spcPts val="8377"/>
              </a:lnSpc>
            </a:pPr>
            <a:r>
              <a:rPr lang="en-US" sz="6980" b="true">
                <a:solidFill>
                  <a:srgbClr val="FFFFFF"/>
                </a:solidFill>
                <a:latin typeface="Montserrat Bold"/>
                <a:ea typeface="Montserrat Bold"/>
                <a:cs typeface="Montserrat Bold"/>
                <a:sym typeface="Montserrat Bold"/>
              </a:rPr>
              <a:t>Data Analytics In Digital Marketing</a:t>
            </a:r>
          </a:p>
        </p:txBody>
      </p:sp>
      <p:grpSp>
        <p:nvGrpSpPr>
          <p:cNvPr name="Group 6" id="6"/>
          <p:cNvGrpSpPr/>
          <p:nvPr/>
        </p:nvGrpSpPr>
        <p:grpSpPr>
          <a:xfrm rot="0">
            <a:off x="7555769" y="7587038"/>
            <a:ext cx="2782031" cy="737246"/>
            <a:chOff x="0" y="0"/>
            <a:chExt cx="1533569" cy="406400"/>
          </a:xfrm>
        </p:grpSpPr>
        <p:sp>
          <p:nvSpPr>
            <p:cNvPr name="Freeform 7" id="7"/>
            <p:cNvSpPr/>
            <p:nvPr/>
          </p:nvSpPr>
          <p:spPr>
            <a:xfrm flipH="false" flipV="false" rot="0">
              <a:off x="0" y="0"/>
              <a:ext cx="1533569" cy="406400"/>
            </a:xfrm>
            <a:custGeom>
              <a:avLst/>
              <a:gdLst/>
              <a:ahLst/>
              <a:cxnLst/>
              <a:rect r="r" b="b" t="t" l="l"/>
              <a:pathLst>
                <a:path h="406400" w="1533569">
                  <a:moveTo>
                    <a:pt x="1330369" y="0"/>
                  </a:moveTo>
                  <a:cubicBezTo>
                    <a:pt x="1442593" y="0"/>
                    <a:pt x="1533569" y="90976"/>
                    <a:pt x="1533569" y="203200"/>
                  </a:cubicBezTo>
                  <a:cubicBezTo>
                    <a:pt x="1533569" y="315424"/>
                    <a:pt x="1442593" y="406400"/>
                    <a:pt x="1330369"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4EA46A">
                    <a:alpha val="100000"/>
                  </a:srgbClr>
                </a:gs>
                <a:gs pos="100000">
                  <a:srgbClr val="005C57">
                    <a:alpha val="100000"/>
                  </a:srgbClr>
                </a:gs>
              </a:gsLst>
              <a:lin ang="0"/>
            </a:gradFill>
            <a:ln cap="sq">
              <a:noFill/>
              <a:prstDash val="solid"/>
              <a:miter/>
            </a:ln>
          </p:spPr>
        </p:sp>
        <p:sp>
          <p:nvSpPr>
            <p:cNvPr name="TextBox 8" id="8"/>
            <p:cNvSpPr txBox="true"/>
            <p:nvPr/>
          </p:nvSpPr>
          <p:spPr>
            <a:xfrm>
              <a:off x="0" y="-47625"/>
              <a:ext cx="1533569" cy="454025"/>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9" id="9"/>
          <p:cNvSpPr txBox="true"/>
          <p:nvPr/>
        </p:nvSpPr>
        <p:spPr>
          <a:xfrm rot="0">
            <a:off x="7724801" y="7725239"/>
            <a:ext cx="2443966" cy="413901"/>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Read More</a:t>
            </a:r>
          </a:p>
        </p:txBody>
      </p:sp>
      <p:sp>
        <p:nvSpPr>
          <p:cNvPr name="TextBox 10" id="10"/>
          <p:cNvSpPr txBox="true"/>
          <p:nvPr/>
        </p:nvSpPr>
        <p:spPr>
          <a:xfrm rot="0">
            <a:off x="7555769" y="5704263"/>
            <a:ext cx="8871816" cy="1263650"/>
          </a:xfrm>
          <a:prstGeom prst="rect">
            <a:avLst/>
          </a:prstGeom>
        </p:spPr>
        <p:txBody>
          <a:bodyPr anchor="t" rtlCol="false" tIns="0" lIns="0" bIns="0" rIns="0">
            <a:spAutoFit/>
          </a:bodyPr>
          <a:lstStyle/>
          <a:p>
            <a:pPr algn="l"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 Etiam vehicula hendrerit aliquet. Donec sed nulla dapibus</a:t>
            </a:r>
          </a:p>
        </p:txBody>
      </p:sp>
      <p:grpSp>
        <p:nvGrpSpPr>
          <p:cNvPr name="Group 11" id="11"/>
          <p:cNvGrpSpPr/>
          <p:nvPr/>
        </p:nvGrpSpPr>
        <p:grpSpPr>
          <a:xfrm rot="0">
            <a:off x="-322873" y="-227910"/>
            <a:ext cx="6630910" cy="10742820"/>
            <a:chOff x="0" y="0"/>
            <a:chExt cx="8841213" cy="14323760"/>
          </a:xfrm>
        </p:grpSpPr>
        <p:pic>
          <p:nvPicPr>
            <p:cNvPr name="Picture 12" id="12"/>
            <p:cNvPicPr>
              <a:picLocks noChangeAspect="true"/>
            </p:cNvPicPr>
            <p:nvPr/>
          </p:nvPicPr>
          <p:blipFill>
            <a:blip r:embed="rId2"/>
            <a:srcRect l="3677" t="0" r="3677" b="0"/>
            <a:stretch>
              <a:fillRect/>
            </a:stretch>
          </p:blipFill>
          <p:spPr>
            <a:xfrm flipH="false" flipV="false">
              <a:off x="0" y="0"/>
              <a:ext cx="8841213" cy="14323760"/>
            </a:xfrm>
            <a:prstGeom prst="rect">
              <a:avLst/>
            </a:prstGeom>
          </p:spPr>
        </p:pic>
      </p:grpSp>
      <p:grpSp>
        <p:nvGrpSpPr>
          <p:cNvPr name="Group 13" id="13"/>
          <p:cNvGrpSpPr/>
          <p:nvPr/>
        </p:nvGrpSpPr>
        <p:grpSpPr>
          <a:xfrm rot="0">
            <a:off x="8946785" y="1659900"/>
            <a:ext cx="223236" cy="22323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13707826" y="7979127"/>
            <a:ext cx="345156" cy="34515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16684564" y="9301438"/>
            <a:ext cx="1971124" cy="1971124"/>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4" id="4"/>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5" id="5"/>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6" id="6"/>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7" id="7"/>
          <p:cNvSpPr txBox="true"/>
          <p:nvPr/>
        </p:nvSpPr>
        <p:spPr>
          <a:xfrm rot="0">
            <a:off x="2715567" y="2966310"/>
            <a:ext cx="12856865" cy="1057275"/>
          </a:xfrm>
          <a:prstGeom prst="rect">
            <a:avLst/>
          </a:prstGeom>
        </p:spPr>
        <p:txBody>
          <a:bodyPr anchor="t" rtlCol="false" tIns="0" lIns="0" bIns="0" rIns="0">
            <a:spAutoFit/>
          </a:bodyPr>
          <a:lstStyle/>
          <a:p>
            <a:pPr algn="ctr">
              <a:lnSpc>
                <a:spcPts val="8377"/>
              </a:lnSpc>
            </a:pPr>
            <a:r>
              <a:rPr lang="en-US" sz="6980" b="true">
                <a:solidFill>
                  <a:srgbClr val="FFFFFF"/>
                </a:solidFill>
                <a:latin typeface="Montserrat Bold"/>
                <a:ea typeface="Montserrat Bold"/>
                <a:cs typeface="Montserrat Bold"/>
                <a:sym typeface="Montserrat Bold"/>
              </a:rPr>
              <a:t>Marketing In Mobile Era</a:t>
            </a:r>
          </a:p>
        </p:txBody>
      </p:sp>
      <p:sp>
        <p:nvSpPr>
          <p:cNvPr name="TextBox 8" id="8"/>
          <p:cNvSpPr txBox="true"/>
          <p:nvPr/>
        </p:nvSpPr>
        <p:spPr>
          <a:xfrm rot="0">
            <a:off x="1928714" y="4836816"/>
            <a:ext cx="6192376" cy="389255"/>
          </a:xfrm>
          <a:prstGeom prst="rect">
            <a:avLst/>
          </a:prstGeom>
        </p:spPr>
        <p:txBody>
          <a:bodyPr anchor="t" rtlCol="false" tIns="0" lIns="0" bIns="0" rIns="0">
            <a:spAutoFit/>
          </a:bodyPr>
          <a:lstStyle/>
          <a:p>
            <a:pPr algn="ctr">
              <a:lnSpc>
                <a:spcPts val="3220"/>
              </a:lnSpc>
            </a:pPr>
            <a:r>
              <a:rPr lang="en-US" b="true" sz="2300" spc="147">
                <a:solidFill>
                  <a:srgbClr val="4EA46A"/>
                </a:solidFill>
                <a:latin typeface="Montserrat Bold"/>
                <a:ea typeface="Montserrat Bold"/>
                <a:cs typeface="Montserrat Bold"/>
                <a:sym typeface="Montserrat Bold"/>
              </a:rPr>
              <a:t>Optimize Oor Mobile Devices</a:t>
            </a:r>
          </a:p>
        </p:txBody>
      </p:sp>
      <p:sp>
        <p:nvSpPr>
          <p:cNvPr name="TextBox 9" id="9"/>
          <p:cNvSpPr txBox="true"/>
          <p:nvPr/>
        </p:nvSpPr>
        <p:spPr>
          <a:xfrm rot="0">
            <a:off x="10416369" y="4836816"/>
            <a:ext cx="5693459" cy="389255"/>
          </a:xfrm>
          <a:prstGeom prst="rect">
            <a:avLst/>
          </a:prstGeom>
        </p:spPr>
        <p:txBody>
          <a:bodyPr anchor="t" rtlCol="false" tIns="0" lIns="0" bIns="0" rIns="0">
            <a:spAutoFit/>
          </a:bodyPr>
          <a:lstStyle/>
          <a:p>
            <a:pPr algn="ctr">
              <a:lnSpc>
                <a:spcPts val="3220"/>
              </a:lnSpc>
            </a:pPr>
            <a:r>
              <a:rPr lang="en-US" b="true" sz="2300" spc="147">
                <a:solidFill>
                  <a:srgbClr val="4EA46A"/>
                </a:solidFill>
                <a:latin typeface="Montserrat Bold"/>
                <a:ea typeface="Montserrat Bold"/>
                <a:cs typeface="Montserrat Bold"/>
                <a:sym typeface="Montserrat Bold"/>
              </a:rPr>
              <a:t>Invest In Mobile Advertising</a:t>
            </a:r>
          </a:p>
        </p:txBody>
      </p:sp>
      <p:sp>
        <p:nvSpPr>
          <p:cNvPr name="TextBox 10" id="10"/>
          <p:cNvSpPr txBox="true"/>
          <p:nvPr/>
        </p:nvSpPr>
        <p:spPr>
          <a:xfrm rot="0">
            <a:off x="1291702" y="5510468"/>
            <a:ext cx="7466399" cy="1692275"/>
          </a:xfrm>
          <a:prstGeom prst="rect">
            <a:avLst/>
          </a:prstGeom>
        </p:spPr>
        <p:txBody>
          <a:bodyPr anchor="t" rtlCol="false" tIns="0" lIns="0" bIns="0" rIns="0">
            <a:spAutoFit/>
          </a:bodyPr>
          <a:lstStyle/>
          <a:p>
            <a:pPr algn="ctr"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 Etiam vehicula hendrerit aliquet. Donec sed nulla dapibus</a:t>
            </a:r>
          </a:p>
        </p:txBody>
      </p:sp>
      <p:sp>
        <p:nvSpPr>
          <p:cNvPr name="TextBox 11" id="11"/>
          <p:cNvSpPr txBox="true"/>
          <p:nvPr/>
        </p:nvSpPr>
        <p:spPr>
          <a:xfrm rot="0">
            <a:off x="9529899" y="5510468"/>
            <a:ext cx="7466399" cy="1692275"/>
          </a:xfrm>
          <a:prstGeom prst="rect">
            <a:avLst/>
          </a:prstGeom>
        </p:spPr>
        <p:txBody>
          <a:bodyPr anchor="t" rtlCol="false" tIns="0" lIns="0" bIns="0" rIns="0">
            <a:spAutoFit/>
          </a:bodyPr>
          <a:lstStyle/>
          <a:p>
            <a:pPr algn="ctr" marL="0" indent="0" lvl="0">
              <a:lnSpc>
                <a:spcPts val="3400"/>
              </a:lnSpc>
              <a:spcBef>
                <a:spcPct val="0"/>
              </a:spcBef>
            </a:pPr>
            <a:r>
              <a:rPr lang="en-US" sz="2000" strike="noStrike" u="none">
                <a:solidFill>
                  <a:srgbClr val="FFFFFF">
                    <a:alpha val="80000"/>
                  </a:srgbClr>
                </a:solidFill>
                <a:latin typeface="Open Sans"/>
                <a:ea typeface="Open Sans"/>
                <a:cs typeface="Open Sans"/>
                <a:sym typeface="Open Sans"/>
              </a:rPr>
              <a:t>Lorem ipsum dolor sit amet, consectetur adipiscing elit. Sed at ipsum vitae lacus lobortis lacinia. Donec tristique arcu massa, at pharetra tortor feugiat non. Etiam vehicula hendrerit aliquet. Donec sed nulla dapibus</a:t>
            </a:r>
          </a:p>
        </p:txBody>
      </p:sp>
      <p:grpSp>
        <p:nvGrpSpPr>
          <p:cNvPr name="Group 12" id="12"/>
          <p:cNvGrpSpPr/>
          <p:nvPr/>
        </p:nvGrpSpPr>
        <p:grpSpPr>
          <a:xfrm rot="0">
            <a:off x="3633886" y="7703336"/>
            <a:ext cx="2782031" cy="737246"/>
            <a:chOff x="0" y="0"/>
            <a:chExt cx="1533569" cy="406400"/>
          </a:xfrm>
        </p:grpSpPr>
        <p:sp>
          <p:nvSpPr>
            <p:cNvPr name="Freeform 13" id="13"/>
            <p:cNvSpPr/>
            <p:nvPr/>
          </p:nvSpPr>
          <p:spPr>
            <a:xfrm flipH="false" flipV="false" rot="0">
              <a:off x="0" y="0"/>
              <a:ext cx="1533569" cy="406400"/>
            </a:xfrm>
            <a:custGeom>
              <a:avLst/>
              <a:gdLst/>
              <a:ahLst/>
              <a:cxnLst/>
              <a:rect r="r" b="b" t="t" l="l"/>
              <a:pathLst>
                <a:path h="406400" w="1533569">
                  <a:moveTo>
                    <a:pt x="1330369" y="0"/>
                  </a:moveTo>
                  <a:cubicBezTo>
                    <a:pt x="1442593" y="0"/>
                    <a:pt x="1533569" y="90976"/>
                    <a:pt x="1533569" y="203200"/>
                  </a:cubicBezTo>
                  <a:cubicBezTo>
                    <a:pt x="1533569" y="315424"/>
                    <a:pt x="1442593" y="406400"/>
                    <a:pt x="1330369"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4EA46A">
                    <a:alpha val="100000"/>
                  </a:srgbClr>
                </a:gs>
                <a:gs pos="100000">
                  <a:srgbClr val="005C57">
                    <a:alpha val="100000"/>
                  </a:srgbClr>
                </a:gs>
              </a:gsLst>
              <a:lin ang="0"/>
            </a:gradFill>
            <a:ln cap="sq">
              <a:noFill/>
              <a:prstDash val="solid"/>
              <a:miter/>
            </a:ln>
          </p:spPr>
        </p:sp>
        <p:sp>
          <p:nvSpPr>
            <p:cNvPr name="TextBox 14" id="14"/>
            <p:cNvSpPr txBox="true"/>
            <p:nvPr/>
          </p:nvSpPr>
          <p:spPr>
            <a:xfrm>
              <a:off x="0" y="-47625"/>
              <a:ext cx="1533569" cy="454025"/>
            </a:xfrm>
            <a:prstGeom prst="rect">
              <a:avLst/>
            </a:prstGeom>
          </p:spPr>
          <p:txBody>
            <a:bodyPr anchor="ctr" rtlCol="false" tIns="31690" lIns="31690" bIns="31690" rIns="31690"/>
            <a:lstStyle/>
            <a:p>
              <a:pPr algn="ctr" marL="0" indent="0" lvl="0">
                <a:lnSpc>
                  <a:spcPts val="3220"/>
                </a:lnSpc>
                <a:spcBef>
                  <a:spcPct val="0"/>
                </a:spcBef>
              </a:pPr>
            </a:p>
          </p:txBody>
        </p:sp>
      </p:grpSp>
      <p:grpSp>
        <p:nvGrpSpPr>
          <p:cNvPr name="Group 15" id="15"/>
          <p:cNvGrpSpPr/>
          <p:nvPr/>
        </p:nvGrpSpPr>
        <p:grpSpPr>
          <a:xfrm rot="0">
            <a:off x="11872083" y="7703336"/>
            <a:ext cx="2782031" cy="737246"/>
            <a:chOff x="0" y="0"/>
            <a:chExt cx="1533569" cy="406400"/>
          </a:xfrm>
        </p:grpSpPr>
        <p:sp>
          <p:nvSpPr>
            <p:cNvPr name="Freeform 16" id="16"/>
            <p:cNvSpPr/>
            <p:nvPr/>
          </p:nvSpPr>
          <p:spPr>
            <a:xfrm flipH="false" flipV="false" rot="0">
              <a:off x="0" y="0"/>
              <a:ext cx="1533569" cy="406400"/>
            </a:xfrm>
            <a:custGeom>
              <a:avLst/>
              <a:gdLst/>
              <a:ahLst/>
              <a:cxnLst/>
              <a:rect r="r" b="b" t="t" l="l"/>
              <a:pathLst>
                <a:path h="406400" w="1533569">
                  <a:moveTo>
                    <a:pt x="1330369" y="0"/>
                  </a:moveTo>
                  <a:cubicBezTo>
                    <a:pt x="1442593" y="0"/>
                    <a:pt x="1533569" y="90976"/>
                    <a:pt x="1533569" y="203200"/>
                  </a:cubicBezTo>
                  <a:cubicBezTo>
                    <a:pt x="1533569" y="315424"/>
                    <a:pt x="1442593" y="406400"/>
                    <a:pt x="1330369" y="406400"/>
                  </a:cubicBezTo>
                  <a:lnTo>
                    <a:pt x="203200" y="406400"/>
                  </a:lnTo>
                  <a:cubicBezTo>
                    <a:pt x="90976" y="406400"/>
                    <a:pt x="0" y="315424"/>
                    <a:pt x="0" y="203200"/>
                  </a:cubicBezTo>
                  <a:cubicBezTo>
                    <a:pt x="0" y="90976"/>
                    <a:pt x="90976" y="0"/>
                    <a:pt x="203200" y="0"/>
                  </a:cubicBezTo>
                  <a:close/>
                </a:path>
              </a:pathLst>
            </a:custGeom>
            <a:gradFill rotWithShape="true">
              <a:gsLst>
                <a:gs pos="0">
                  <a:srgbClr val="4EA46A">
                    <a:alpha val="100000"/>
                  </a:srgbClr>
                </a:gs>
                <a:gs pos="100000">
                  <a:srgbClr val="005C57">
                    <a:alpha val="100000"/>
                  </a:srgbClr>
                </a:gs>
              </a:gsLst>
              <a:lin ang="0"/>
            </a:gradFill>
            <a:ln cap="sq">
              <a:noFill/>
              <a:prstDash val="solid"/>
              <a:miter/>
            </a:ln>
          </p:spPr>
        </p:sp>
        <p:sp>
          <p:nvSpPr>
            <p:cNvPr name="TextBox 17" id="17"/>
            <p:cNvSpPr txBox="true"/>
            <p:nvPr/>
          </p:nvSpPr>
          <p:spPr>
            <a:xfrm>
              <a:off x="0" y="-47625"/>
              <a:ext cx="1533569" cy="454025"/>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18" id="18"/>
          <p:cNvSpPr txBox="true"/>
          <p:nvPr/>
        </p:nvSpPr>
        <p:spPr>
          <a:xfrm rot="0">
            <a:off x="3802918" y="7841537"/>
            <a:ext cx="2443966" cy="413901"/>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Read More</a:t>
            </a:r>
          </a:p>
        </p:txBody>
      </p:sp>
      <p:sp>
        <p:nvSpPr>
          <p:cNvPr name="TextBox 19" id="19"/>
          <p:cNvSpPr txBox="true"/>
          <p:nvPr/>
        </p:nvSpPr>
        <p:spPr>
          <a:xfrm rot="0">
            <a:off x="12041115" y="7841537"/>
            <a:ext cx="2443966" cy="413901"/>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Learn More</a:t>
            </a:r>
          </a:p>
        </p:txBody>
      </p:sp>
      <p:grpSp>
        <p:nvGrpSpPr>
          <p:cNvPr name="Group 20" id="20"/>
          <p:cNvGrpSpPr/>
          <p:nvPr/>
        </p:nvGrpSpPr>
        <p:grpSpPr>
          <a:xfrm rot="0">
            <a:off x="1817096" y="2854692"/>
            <a:ext cx="223236" cy="223236"/>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2" id="22"/>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3" id="23"/>
          <p:cNvGrpSpPr/>
          <p:nvPr/>
        </p:nvGrpSpPr>
        <p:grpSpPr>
          <a:xfrm rot="0">
            <a:off x="8971422" y="7910281"/>
            <a:ext cx="345156" cy="345156"/>
            <a:chOff x="0" y="0"/>
            <a:chExt cx="812800" cy="812800"/>
          </a:xfrm>
        </p:grpSpPr>
        <p:sp>
          <p:nvSpPr>
            <p:cNvPr name="Freeform 24" id="2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5" id="2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6" id="26"/>
          <p:cNvGrpSpPr/>
          <p:nvPr/>
        </p:nvGrpSpPr>
        <p:grpSpPr>
          <a:xfrm rot="0">
            <a:off x="16684564" y="9301438"/>
            <a:ext cx="1971124" cy="1971124"/>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8" id="2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30D33">
                <a:alpha val="100000"/>
              </a:srgbClr>
            </a:gs>
            <a:gs pos="100000">
              <a:srgbClr val="003537">
                <a:alpha val="100000"/>
              </a:srgbClr>
            </a:gs>
          </a:gsLst>
          <a:lin ang="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028700"/>
            <a:ext cx="650744" cy="515862"/>
          </a:xfrm>
          <a:custGeom>
            <a:avLst/>
            <a:gdLst/>
            <a:ahLst/>
            <a:cxnLst/>
            <a:rect r="r" b="b" t="t" l="l"/>
            <a:pathLst>
              <a:path h="515862" w="650744">
                <a:moveTo>
                  <a:pt x="0" y="0"/>
                </a:moveTo>
                <a:lnTo>
                  <a:pt x="650744" y="0"/>
                </a:lnTo>
                <a:lnTo>
                  <a:pt x="650744" y="515862"/>
                </a:lnTo>
                <a:lnTo>
                  <a:pt x="0" y="51586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2387757"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Home</a:t>
            </a:r>
          </a:p>
        </p:txBody>
      </p:sp>
      <p:sp>
        <p:nvSpPr>
          <p:cNvPr name="TextBox 4" id="4"/>
          <p:cNvSpPr txBox="true"/>
          <p:nvPr/>
        </p:nvSpPr>
        <p:spPr>
          <a:xfrm rot="0">
            <a:off x="14248792" y="1107281"/>
            <a:ext cx="927891"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About</a:t>
            </a:r>
          </a:p>
        </p:txBody>
      </p:sp>
      <p:sp>
        <p:nvSpPr>
          <p:cNvPr name="TextBox 5" id="5"/>
          <p:cNvSpPr txBox="true"/>
          <p:nvPr/>
        </p:nvSpPr>
        <p:spPr>
          <a:xfrm rot="0">
            <a:off x="16109828" y="1107281"/>
            <a:ext cx="1149472" cy="330126"/>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ea typeface="Montserrat"/>
                <a:cs typeface="Montserrat"/>
                <a:sym typeface="Montserrat"/>
              </a:rPr>
              <a:t>Contact</a:t>
            </a:r>
          </a:p>
        </p:txBody>
      </p:sp>
      <p:sp>
        <p:nvSpPr>
          <p:cNvPr name="TextBox 6" id="6"/>
          <p:cNvSpPr txBox="true"/>
          <p:nvPr/>
        </p:nvSpPr>
        <p:spPr>
          <a:xfrm rot="0">
            <a:off x="1880696" y="1055868"/>
            <a:ext cx="3293004" cy="413901"/>
          </a:xfrm>
          <a:prstGeom prst="rect">
            <a:avLst/>
          </a:prstGeom>
        </p:spPr>
        <p:txBody>
          <a:bodyPr anchor="t" rtlCol="false" tIns="0" lIns="0" bIns="0" rIns="0">
            <a:spAutoFit/>
          </a:bodyPr>
          <a:lstStyle/>
          <a:p>
            <a:pPr algn="l">
              <a:lnSpc>
                <a:spcPts val="3436"/>
              </a:lnSpc>
            </a:pPr>
            <a:r>
              <a:rPr lang="en-US" sz="2454" b="true">
                <a:solidFill>
                  <a:srgbClr val="FFFFFF"/>
                </a:solidFill>
                <a:latin typeface="Montserrat Bold"/>
                <a:ea typeface="Montserrat Bold"/>
                <a:cs typeface="Montserrat Bold"/>
                <a:sym typeface="Montserrat Bold"/>
              </a:rPr>
              <a:t>Digital Marketing</a:t>
            </a:r>
          </a:p>
        </p:txBody>
      </p:sp>
      <p:sp>
        <p:nvSpPr>
          <p:cNvPr name="TextBox 7" id="7"/>
          <p:cNvSpPr txBox="true"/>
          <p:nvPr/>
        </p:nvSpPr>
        <p:spPr>
          <a:xfrm rot="0">
            <a:off x="1880696" y="2936280"/>
            <a:ext cx="7122592" cy="3191352"/>
          </a:xfrm>
          <a:prstGeom prst="rect">
            <a:avLst/>
          </a:prstGeom>
        </p:spPr>
        <p:txBody>
          <a:bodyPr anchor="t" rtlCol="false" tIns="0" lIns="0" bIns="0" rIns="0">
            <a:spAutoFit/>
          </a:bodyPr>
          <a:lstStyle/>
          <a:p>
            <a:pPr algn="l">
              <a:lnSpc>
                <a:spcPts val="8377"/>
              </a:lnSpc>
            </a:pPr>
            <a:r>
              <a:rPr lang="en-US" sz="6980" b="true">
                <a:solidFill>
                  <a:srgbClr val="FFFFFF"/>
                </a:solidFill>
                <a:latin typeface="Montserrat Bold"/>
                <a:ea typeface="Montserrat Bold"/>
                <a:cs typeface="Montserrat Bold"/>
                <a:sym typeface="Montserrat Bold"/>
              </a:rPr>
              <a:t>Create A Solid Social Media Strategy</a:t>
            </a:r>
          </a:p>
        </p:txBody>
      </p:sp>
      <p:grpSp>
        <p:nvGrpSpPr>
          <p:cNvPr name="Group 8" id="8"/>
          <p:cNvGrpSpPr/>
          <p:nvPr/>
        </p:nvGrpSpPr>
        <p:grpSpPr>
          <a:xfrm rot="0">
            <a:off x="9617189" y="2407982"/>
            <a:ext cx="4578066" cy="6023505"/>
            <a:chOff x="0" y="0"/>
            <a:chExt cx="6104088" cy="8031339"/>
          </a:xfrm>
        </p:grpSpPr>
        <p:pic>
          <p:nvPicPr>
            <p:cNvPr name="Picture 9" id="9"/>
            <p:cNvPicPr>
              <a:picLocks noChangeAspect="true"/>
            </p:cNvPicPr>
            <p:nvPr/>
          </p:nvPicPr>
          <p:blipFill>
            <a:blip r:embed="rId4"/>
            <a:srcRect l="0" t="6087" r="0" b="6087"/>
            <a:stretch>
              <a:fillRect/>
            </a:stretch>
          </p:blipFill>
          <p:spPr>
            <a:xfrm flipH="false" flipV="false">
              <a:off x="0" y="0"/>
              <a:ext cx="6104088" cy="8031339"/>
            </a:xfrm>
            <a:prstGeom prst="rect">
              <a:avLst/>
            </a:prstGeom>
          </p:spPr>
        </p:pic>
      </p:grpSp>
      <p:grpSp>
        <p:nvGrpSpPr>
          <p:cNvPr name="Group 10" id="10"/>
          <p:cNvGrpSpPr/>
          <p:nvPr/>
        </p:nvGrpSpPr>
        <p:grpSpPr>
          <a:xfrm rot="0">
            <a:off x="14330905" y="4707756"/>
            <a:ext cx="4414953" cy="6005381"/>
            <a:chOff x="0" y="0"/>
            <a:chExt cx="5886604" cy="8007175"/>
          </a:xfrm>
        </p:grpSpPr>
        <p:pic>
          <p:nvPicPr>
            <p:cNvPr name="Picture 11" id="11"/>
            <p:cNvPicPr>
              <a:picLocks noChangeAspect="true"/>
            </p:cNvPicPr>
            <p:nvPr/>
          </p:nvPicPr>
          <p:blipFill>
            <a:blip r:embed="rId5"/>
            <a:srcRect l="0" t="4687" r="0" b="4687"/>
            <a:stretch>
              <a:fillRect/>
            </a:stretch>
          </p:blipFill>
          <p:spPr>
            <a:xfrm flipH="false" flipV="false">
              <a:off x="0" y="0"/>
              <a:ext cx="5886604" cy="8007175"/>
            </a:xfrm>
            <a:prstGeom prst="rect">
              <a:avLst/>
            </a:prstGeom>
          </p:spPr>
        </p:pic>
      </p:grpSp>
      <p:sp>
        <p:nvSpPr>
          <p:cNvPr name="TextBox 12" id="12"/>
          <p:cNvSpPr txBox="true"/>
          <p:nvPr/>
        </p:nvSpPr>
        <p:spPr>
          <a:xfrm rot="0">
            <a:off x="1880696" y="6764256"/>
            <a:ext cx="7545993" cy="1463496"/>
          </a:xfrm>
          <a:prstGeom prst="rect">
            <a:avLst/>
          </a:prstGeom>
        </p:spPr>
        <p:txBody>
          <a:bodyPr anchor="t" rtlCol="false" tIns="0" lIns="0" bIns="0" rIns="0">
            <a:spAutoFit/>
          </a:bodyPr>
          <a:lstStyle/>
          <a:p>
            <a:pPr algn="l" marL="496571" indent="-248285" lvl="1">
              <a:lnSpc>
                <a:spcPts val="3910"/>
              </a:lnSpc>
              <a:buFont typeface="Arial"/>
              <a:buChar char="•"/>
            </a:pPr>
            <a:r>
              <a:rPr lang="en-US" b="true" sz="2300" spc="149">
                <a:solidFill>
                  <a:srgbClr val="4EA46A"/>
                </a:solidFill>
                <a:latin typeface="Poppins Bold"/>
                <a:ea typeface="Poppins Bold"/>
                <a:cs typeface="Poppins Bold"/>
                <a:sym typeface="Poppins Bold"/>
              </a:rPr>
              <a:t>Schedule And Be Consistent In Posting</a:t>
            </a:r>
          </a:p>
          <a:p>
            <a:pPr algn="l" marL="496571" indent="-248285" lvl="1">
              <a:lnSpc>
                <a:spcPts val="3910"/>
              </a:lnSpc>
              <a:buFont typeface="Arial"/>
              <a:buChar char="•"/>
            </a:pPr>
            <a:r>
              <a:rPr lang="en-US" b="true" sz="2300" spc="149">
                <a:solidFill>
                  <a:srgbClr val="4EA46A"/>
                </a:solidFill>
                <a:latin typeface="Poppins Bold"/>
                <a:ea typeface="Poppins Bold"/>
                <a:cs typeface="Poppins Bold"/>
                <a:sym typeface="Poppins Bold"/>
              </a:rPr>
              <a:t>Adjust Strategy Based On Feedback</a:t>
            </a:r>
          </a:p>
          <a:p>
            <a:pPr algn="l" marL="496571" indent="-248285" lvl="1">
              <a:lnSpc>
                <a:spcPts val="3910"/>
              </a:lnSpc>
              <a:buFont typeface="Arial"/>
              <a:buChar char="•"/>
            </a:pPr>
            <a:r>
              <a:rPr lang="en-US" b="true" sz="2300" spc="149">
                <a:solidFill>
                  <a:srgbClr val="4EA46A"/>
                </a:solidFill>
                <a:latin typeface="Poppins Bold"/>
                <a:ea typeface="Poppins Bold"/>
                <a:cs typeface="Poppins Bold"/>
                <a:sym typeface="Poppins Bold"/>
              </a:rPr>
              <a:t>Actively Engage with Audience</a:t>
            </a:r>
          </a:p>
        </p:txBody>
      </p:sp>
      <p:grpSp>
        <p:nvGrpSpPr>
          <p:cNvPr name="Group 13" id="13"/>
          <p:cNvGrpSpPr/>
          <p:nvPr/>
        </p:nvGrpSpPr>
        <p:grpSpPr>
          <a:xfrm rot="0">
            <a:off x="8154900" y="1659900"/>
            <a:ext cx="223236" cy="223236"/>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5" id="1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6" id="16"/>
          <p:cNvGrpSpPr/>
          <p:nvPr/>
        </p:nvGrpSpPr>
        <p:grpSpPr>
          <a:xfrm rot="0">
            <a:off x="15612826" y="3436620"/>
            <a:ext cx="345156" cy="345156"/>
            <a:chOff x="0" y="0"/>
            <a:chExt cx="812800" cy="812800"/>
          </a:xfrm>
        </p:grpSpPr>
        <p:sp>
          <p:nvSpPr>
            <p:cNvPr name="Freeform 17" id="1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18" id="1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9" id="19"/>
          <p:cNvGrpSpPr/>
          <p:nvPr/>
        </p:nvGrpSpPr>
        <p:grpSpPr>
          <a:xfrm rot="0">
            <a:off x="-291680" y="9301438"/>
            <a:ext cx="1971124" cy="1971124"/>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true">
              <a:gsLst>
                <a:gs pos="0">
                  <a:srgbClr val="4EA46A">
                    <a:alpha val="100000"/>
                  </a:srgbClr>
                </a:gs>
                <a:gs pos="100000">
                  <a:srgbClr val="005C57">
                    <a:alpha val="100000"/>
                  </a:srgbClr>
                </a:gs>
              </a:gsLst>
              <a:lin ang="0"/>
            </a:gradFill>
          </p:spPr>
        </p:sp>
        <p:sp>
          <p:nvSpPr>
            <p:cNvPr name="TextBox 21" id="2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DAGzQiVXhoo</dc:identifier>
  <dcterms:modified xsi:type="dcterms:W3CDTF">2011-08-01T06:04:30Z</dcterms:modified>
  <cp:revision>1</cp:revision>
  <dc:title>Blue Green Modern Bold Digital Marketing Presentation</dc:title>
</cp:coreProperties>
</file>

<file path=docProps/thumbnail.jpeg>
</file>